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5" r:id="rId2"/>
    <p:sldId id="257" r:id="rId3"/>
    <p:sldId id="258" r:id="rId4"/>
    <p:sldId id="259" r:id="rId5"/>
    <p:sldId id="260" r:id="rId6"/>
    <p:sldId id="266" r:id="rId7"/>
    <p:sldId id="267" r:id="rId8"/>
    <p:sldId id="263" r:id="rId9"/>
  </p:sldIdLst>
  <p:sldSz cx="12204700" cy="6877050"/>
  <p:notesSz cx="6858000" cy="9144000"/>
  <p:defaultTextStyle>
    <a:defPPr>
      <a:defRPr lang="fr-FR"/>
    </a:defPPr>
    <a:lvl1pPr marL="0" algn="l" defTabSz="100785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3926" algn="l" defTabSz="100785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07852" algn="l" defTabSz="100785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11778" algn="l" defTabSz="100785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15703" algn="l" defTabSz="100785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19629" algn="l" defTabSz="100785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23555" algn="l" defTabSz="100785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27481" algn="l" defTabSz="100785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31407" algn="l" defTabSz="100785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6">
          <p15:clr>
            <a:srgbClr val="A4A3A4"/>
          </p15:clr>
        </p15:guide>
        <p15:guide id="2" pos="384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09" autoAdjust="0"/>
    <p:restoredTop sz="94660"/>
  </p:normalViewPr>
  <p:slideViewPr>
    <p:cSldViewPr>
      <p:cViewPr varScale="1">
        <p:scale>
          <a:sx n="83" d="100"/>
          <a:sy n="83" d="100"/>
        </p:scale>
        <p:origin x="108" y="120"/>
      </p:cViewPr>
      <p:guideLst>
        <p:guide orient="horz" pos="2166"/>
        <p:guide pos="384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4E4793-771D-4E2B-B9AF-D00CBD9B1519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7350" y="685800"/>
            <a:ext cx="60833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98ED27-5F1A-474A-8D37-7013E3C634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556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  <p:txBody>
          <a:bodyPr/>
          <a:lstStyle/>
          <a:p>
            <a:endParaRPr lang="fr-FR"/>
          </a:p>
        </p:txBody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BBFF51-C2AD-4806-9BB4-8540ED2D77C8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85910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  <p:txBody>
          <a:bodyPr/>
          <a:lstStyle/>
          <a:p>
            <a:endParaRPr lang="fr-FR"/>
          </a:p>
        </p:txBody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BBFF51-C2AD-4806-9BB4-8540ED2D77C8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1238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15353" y="2136343"/>
            <a:ext cx="10373995" cy="1474109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830706" y="3896995"/>
            <a:ext cx="8543290" cy="175746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39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8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7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7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96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35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74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14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8B1B4-A4CF-42F1-ADC5-89FDE56BCCA3}" type="datetimeFigureOut">
              <a:rPr lang="fr-FR" smtClean="0"/>
              <a:pPr/>
              <a:t>23/01/2026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221D7-D364-4644-9559-8A31E34FF7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8B1B4-A4CF-42F1-ADC5-89FDE56BCCA3}" type="datetimeFigureOut">
              <a:rPr lang="fr-FR" smtClean="0"/>
              <a:pPr/>
              <a:t>23/01/2026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221D7-D364-4644-9559-8A31E34FF7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10049808" y="291320"/>
            <a:ext cx="3116859" cy="620685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92871" y="291320"/>
            <a:ext cx="9153526" cy="620685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8B1B4-A4CF-42F1-ADC5-89FDE56BCCA3}" type="datetimeFigureOut">
              <a:rPr lang="fr-FR" smtClean="0"/>
              <a:pPr/>
              <a:t>23/01/2026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221D7-D364-4644-9559-8A31E34FF7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8B1B4-A4CF-42F1-ADC5-89FDE56BCCA3}" type="datetimeFigureOut">
              <a:rPr lang="fr-FR" smtClean="0"/>
              <a:pPr/>
              <a:t>23/01/2026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221D7-D364-4644-9559-8A31E34FF7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4087" y="4419142"/>
            <a:ext cx="10373995" cy="1365859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4087" y="2914788"/>
            <a:ext cx="10373995" cy="150435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392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0785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1177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201570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51962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30235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52748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403140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8B1B4-A4CF-42F1-ADC5-89FDE56BCCA3}" type="datetimeFigureOut">
              <a:rPr lang="fr-FR" smtClean="0"/>
              <a:pPr/>
              <a:t>23/01/2026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221D7-D364-4644-9559-8A31E34FF7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92872" y="1696975"/>
            <a:ext cx="6134133" cy="4801200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7030416" y="1696975"/>
            <a:ext cx="6136252" cy="4801200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8B1B4-A4CF-42F1-ADC5-89FDE56BCCA3}" type="datetimeFigureOut">
              <a:rPr lang="fr-FR" smtClean="0"/>
              <a:pPr/>
              <a:t>23/01/2026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221D7-D364-4644-9559-8A31E34FF7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0235" y="275401"/>
            <a:ext cx="10984230" cy="114617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10235" y="1539378"/>
            <a:ext cx="5392528" cy="641539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3926" indent="0">
              <a:buNone/>
              <a:defRPr sz="2200" b="1"/>
            </a:lvl2pPr>
            <a:lvl3pPr marL="1007852" indent="0">
              <a:buNone/>
              <a:defRPr sz="2000" b="1"/>
            </a:lvl3pPr>
            <a:lvl4pPr marL="1511778" indent="0">
              <a:buNone/>
              <a:defRPr sz="1800" b="1"/>
            </a:lvl4pPr>
            <a:lvl5pPr marL="2015703" indent="0">
              <a:buNone/>
              <a:defRPr sz="1800" b="1"/>
            </a:lvl5pPr>
            <a:lvl6pPr marL="2519629" indent="0">
              <a:buNone/>
              <a:defRPr sz="1800" b="1"/>
            </a:lvl6pPr>
            <a:lvl7pPr marL="3023555" indent="0">
              <a:buNone/>
              <a:defRPr sz="1800" b="1"/>
            </a:lvl7pPr>
            <a:lvl8pPr marL="3527481" indent="0">
              <a:buNone/>
              <a:defRPr sz="1800" b="1"/>
            </a:lvl8pPr>
            <a:lvl9pPr marL="4031407" indent="0">
              <a:buNone/>
              <a:defRPr sz="18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0235" y="2180917"/>
            <a:ext cx="5392528" cy="3962264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9819" y="1539378"/>
            <a:ext cx="5394647" cy="641539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3926" indent="0">
              <a:buNone/>
              <a:defRPr sz="2200" b="1"/>
            </a:lvl2pPr>
            <a:lvl3pPr marL="1007852" indent="0">
              <a:buNone/>
              <a:defRPr sz="2000" b="1"/>
            </a:lvl3pPr>
            <a:lvl4pPr marL="1511778" indent="0">
              <a:buNone/>
              <a:defRPr sz="1800" b="1"/>
            </a:lvl4pPr>
            <a:lvl5pPr marL="2015703" indent="0">
              <a:buNone/>
              <a:defRPr sz="1800" b="1"/>
            </a:lvl5pPr>
            <a:lvl6pPr marL="2519629" indent="0">
              <a:buNone/>
              <a:defRPr sz="1800" b="1"/>
            </a:lvl6pPr>
            <a:lvl7pPr marL="3023555" indent="0">
              <a:buNone/>
              <a:defRPr sz="1800" b="1"/>
            </a:lvl7pPr>
            <a:lvl8pPr marL="3527481" indent="0">
              <a:buNone/>
              <a:defRPr sz="1800" b="1"/>
            </a:lvl8pPr>
            <a:lvl9pPr marL="4031407" indent="0">
              <a:buNone/>
              <a:defRPr sz="18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9819" y="2180917"/>
            <a:ext cx="5394647" cy="3962264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8B1B4-A4CF-42F1-ADC5-89FDE56BCCA3}" type="datetimeFigureOut">
              <a:rPr lang="fr-FR" smtClean="0"/>
              <a:pPr/>
              <a:t>23/01/2026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221D7-D364-4644-9559-8A31E34FF7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8B1B4-A4CF-42F1-ADC5-89FDE56BCCA3}" type="datetimeFigureOut">
              <a:rPr lang="fr-FR" smtClean="0"/>
              <a:pPr/>
              <a:t>23/01/2026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221D7-D364-4644-9559-8A31E34FF7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8B1B4-A4CF-42F1-ADC5-89FDE56BCCA3}" type="datetimeFigureOut">
              <a:rPr lang="fr-FR" smtClean="0"/>
              <a:pPr/>
              <a:t>23/01/2026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221D7-D364-4644-9559-8A31E34FF7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0237" y="273809"/>
            <a:ext cx="4015262" cy="1165278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71699" y="273809"/>
            <a:ext cx="6822766" cy="5869372"/>
          </a:xfrm>
        </p:spPr>
        <p:txBody>
          <a:bodyPr/>
          <a:lstStyle>
            <a:lvl1pPr>
              <a:defRPr sz="35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10237" y="1439087"/>
            <a:ext cx="4015262" cy="4704094"/>
          </a:xfrm>
        </p:spPr>
        <p:txBody>
          <a:bodyPr/>
          <a:lstStyle>
            <a:lvl1pPr marL="0" indent="0">
              <a:buNone/>
              <a:defRPr sz="1500"/>
            </a:lvl1pPr>
            <a:lvl2pPr marL="503926" indent="0">
              <a:buNone/>
              <a:defRPr sz="1300"/>
            </a:lvl2pPr>
            <a:lvl3pPr marL="1007852" indent="0">
              <a:buNone/>
              <a:defRPr sz="1100"/>
            </a:lvl3pPr>
            <a:lvl4pPr marL="1511778" indent="0">
              <a:buNone/>
              <a:defRPr sz="1000"/>
            </a:lvl4pPr>
            <a:lvl5pPr marL="2015703" indent="0">
              <a:buNone/>
              <a:defRPr sz="1000"/>
            </a:lvl5pPr>
            <a:lvl6pPr marL="2519629" indent="0">
              <a:buNone/>
              <a:defRPr sz="1000"/>
            </a:lvl6pPr>
            <a:lvl7pPr marL="3023555" indent="0">
              <a:buNone/>
              <a:defRPr sz="1000"/>
            </a:lvl7pPr>
            <a:lvl8pPr marL="3527481" indent="0">
              <a:buNone/>
              <a:defRPr sz="1000"/>
            </a:lvl8pPr>
            <a:lvl9pPr marL="4031407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8B1B4-A4CF-42F1-ADC5-89FDE56BCCA3}" type="datetimeFigureOut">
              <a:rPr lang="fr-FR" smtClean="0"/>
              <a:pPr/>
              <a:t>23/01/2026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221D7-D364-4644-9559-8A31E34FF7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92207" y="4813936"/>
            <a:ext cx="7322820" cy="568312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92207" y="614478"/>
            <a:ext cx="7322820" cy="4126230"/>
          </a:xfrm>
        </p:spPr>
        <p:txBody>
          <a:bodyPr/>
          <a:lstStyle>
            <a:lvl1pPr marL="0" indent="0">
              <a:buNone/>
              <a:defRPr sz="3500"/>
            </a:lvl1pPr>
            <a:lvl2pPr marL="503926" indent="0">
              <a:buNone/>
              <a:defRPr sz="3100"/>
            </a:lvl2pPr>
            <a:lvl3pPr marL="1007852" indent="0">
              <a:buNone/>
              <a:defRPr sz="2600"/>
            </a:lvl3pPr>
            <a:lvl4pPr marL="1511778" indent="0">
              <a:buNone/>
              <a:defRPr sz="2200"/>
            </a:lvl4pPr>
            <a:lvl5pPr marL="2015703" indent="0">
              <a:buNone/>
              <a:defRPr sz="2200"/>
            </a:lvl5pPr>
            <a:lvl6pPr marL="2519629" indent="0">
              <a:buNone/>
              <a:defRPr sz="2200"/>
            </a:lvl6pPr>
            <a:lvl7pPr marL="3023555" indent="0">
              <a:buNone/>
              <a:defRPr sz="2200"/>
            </a:lvl7pPr>
            <a:lvl8pPr marL="3527481" indent="0">
              <a:buNone/>
              <a:defRPr sz="2200"/>
            </a:lvl8pPr>
            <a:lvl9pPr marL="4031407" indent="0">
              <a:buNone/>
              <a:defRPr sz="22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92207" y="5382247"/>
            <a:ext cx="7322820" cy="807098"/>
          </a:xfrm>
        </p:spPr>
        <p:txBody>
          <a:bodyPr/>
          <a:lstStyle>
            <a:lvl1pPr marL="0" indent="0">
              <a:buNone/>
              <a:defRPr sz="1500"/>
            </a:lvl1pPr>
            <a:lvl2pPr marL="503926" indent="0">
              <a:buNone/>
              <a:defRPr sz="1300"/>
            </a:lvl2pPr>
            <a:lvl3pPr marL="1007852" indent="0">
              <a:buNone/>
              <a:defRPr sz="1100"/>
            </a:lvl3pPr>
            <a:lvl4pPr marL="1511778" indent="0">
              <a:buNone/>
              <a:defRPr sz="1000"/>
            </a:lvl4pPr>
            <a:lvl5pPr marL="2015703" indent="0">
              <a:buNone/>
              <a:defRPr sz="1000"/>
            </a:lvl5pPr>
            <a:lvl6pPr marL="2519629" indent="0">
              <a:buNone/>
              <a:defRPr sz="1000"/>
            </a:lvl6pPr>
            <a:lvl7pPr marL="3023555" indent="0">
              <a:buNone/>
              <a:defRPr sz="1000"/>
            </a:lvl7pPr>
            <a:lvl8pPr marL="3527481" indent="0">
              <a:buNone/>
              <a:defRPr sz="1000"/>
            </a:lvl8pPr>
            <a:lvl9pPr marL="4031407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8B1B4-A4CF-42F1-ADC5-89FDE56BCCA3}" type="datetimeFigureOut">
              <a:rPr lang="fr-FR" smtClean="0"/>
              <a:pPr/>
              <a:t>23/01/2026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221D7-D364-4644-9559-8A31E34FF7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10235" y="275401"/>
            <a:ext cx="10984230" cy="1146175"/>
          </a:xfrm>
          <a:prstGeom prst="rect">
            <a:avLst/>
          </a:prstGeom>
        </p:spPr>
        <p:txBody>
          <a:bodyPr vert="horz" lIns="100785" tIns="50393" rIns="100785" bIns="50393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10235" y="1604646"/>
            <a:ext cx="10984230" cy="4538535"/>
          </a:xfrm>
          <a:prstGeom prst="rect">
            <a:avLst/>
          </a:prstGeom>
        </p:spPr>
        <p:txBody>
          <a:bodyPr vert="horz" lIns="100785" tIns="50393" rIns="100785" bIns="50393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10235" y="6374008"/>
            <a:ext cx="2847764" cy="366139"/>
          </a:xfrm>
          <a:prstGeom prst="rect">
            <a:avLst/>
          </a:prstGeom>
        </p:spPr>
        <p:txBody>
          <a:bodyPr vert="horz" lIns="100785" tIns="50393" rIns="100785" bIns="50393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08B1B4-A4CF-42F1-ADC5-89FDE56BCCA3}" type="datetimeFigureOut">
              <a:rPr lang="fr-FR" smtClean="0"/>
              <a:pPr/>
              <a:t>23/01/2026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169941" y="6374008"/>
            <a:ext cx="3864821" cy="366139"/>
          </a:xfrm>
          <a:prstGeom prst="rect">
            <a:avLst/>
          </a:prstGeom>
        </p:spPr>
        <p:txBody>
          <a:bodyPr vert="horz" lIns="100785" tIns="50393" rIns="100785" bIns="50393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746701" y="6374008"/>
            <a:ext cx="2847764" cy="366139"/>
          </a:xfrm>
          <a:prstGeom prst="rect">
            <a:avLst/>
          </a:prstGeom>
        </p:spPr>
        <p:txBody>
          <a:bodyPr vert="horz" lIns="100785" tIns="50393" rIns="100785" bIns="50393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221D7-D364-4644-9559-8A31E34FF7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07852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7944" indent="-377944" algn="l" defTabSz="1007852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18879" indent="-314954" algn="l" defTabSz="1007852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59815" indent="-251963" algn="l" defTabSz="1007852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740" indent="-251963" algn="l" defTabSz="1007852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67666" indent="-251963" algn="l" defTabSz="1007852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71592" indent="-251963" algn="l" defTabSz="1007852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75518" indent="-251963" algn="l" defTabSz="1007852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79444" indent="-251963" algn="l" defTabSz="1007852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83370" indent="-251963" algn="l" defTabSz="1007852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00785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3926" algn="l" defTabSz="100785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7852" algn="l" defTabSz="100785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11778" algn="l" defTabSz="100785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15703" algn="l" defTabSz="100785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9629" algn="l" defTabSz="100785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23555" algn="l" defTabSz="100785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27481" algn="l" defTabSz="100785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31407" algn="l" defTabSz="100785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oneTexte 10"/>
          <p:cNvSpPr txBox="1"/>
          <p:nvPr/>
        </p:nvSpPr>
        <p:spPr>
          <a:xfrm>
            <a:off x="3613784" y="3750367"/>
            <a:ext cx="655591" cy="158817"/>
          </a:xfrm>
          <a:prstGeom prst="rect">
            <a:avLst/>
          </a:prstGeom>
          <a:noFill/>
        </p:spPr>
        <p:txBody>
          <a:bodyPr wrap="square" lIns="91586" tIns="45793" rIns="91586" bIns="45793" rtlCol="0">
            <a:spAutoFit/>
          </a:bodyPr>
          <a:lstStyle/>
          <a:p>
            <a:r>
              <a:rPr lang="fr-FR" sz="400" b="1" dirty="0">
                <a:solidFill>
                  <a:schemeClr val="bg1"/>
                </a:solidFill>
              </a:rPr>
              <a:t>90%</a:t>
            </a: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>
          <a:xfrm>
            <a:off x="9458642" y="6510911"/>
            <a:ext cx="2746058" cy="366139"/>
          </a:xfrm>
        </p:spPr>
        <p:txBody>
          <a:bodyPr/>
          <a:lstStyle/>
          <a:p>
            <a:fld id="{B33719FB-A523-4528-9E11-D6CB18991D76}" type="slidenum">
              <a:rPr lang="fr-FR" sz="200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pPr/>
              <a:t>1</a:t>
            </a:fld>
            <a:endParaRPr lang="fr-FR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89782" y="2286397"/>
            <a:ext cx="933887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Title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your communication</a:t>
            </a:r>
          </a:p>
        </p:txBody>
      </p:sp>
      <p:sp>
        <p:nvSpPr>
          <p:cNvPr id="9" name="Google Shape;92;p1"/>
          <p:cNvSpPr txBox="1">
            <a:spLocks noGrp="1"/>
          </p:cNvSpPr>
          <p:nvPr>
            <p:ph type="subTitle" idx="1"/>
          </p:nvPr>
        </p:nvSpPr>
        <p:spPr>
          <a:xfrm>
            <a:off x="673223" y="4014589"/>
            <a:ext cx="10259418" cy="9286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>
              <a:lnSpc>
                <a:spcPct val="90000"/>
              </a:lnSpc>
              <a:buClr>
                <a:schemeClr val="dk1"/>
              </a:buClr>
              <a:buSzPts val="2400"/>
            </a:pPr>
            <a:r>
              <a:rPr lang="fr-FR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Authors </a:t>
            </a:r>
            <a:r>
              <a:rPr lang="fr-FR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name</a:t>
            </a:r>
            <a:r>
              <a:rPr lang="fr-FR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90000"/>
              </a:lnSpc>
              <a:buClr>
                <a:schemeClr val="dk1"/>
              </a:buClr>
              <a:buSzPts val="2400"/>
            </a:pPr>
            <a:r>
              <a:rPr lang="fr-FR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Affiliation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85454" y="1272951"/>
            <a:ext cx="1656184" cy="738664"/>
          </a:xfrm>
          <a:prstGeom prst="rect">
            <a:avLst/>
          </a:prstGeom>
          <a:noFill/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Logo of your Lab or your University</a:t>
            </a:r>
          </a:p>
          <a:p>
            <a:pPr algn="ctr"/>
            <a:endParaRPr lang="fr-FR" sz="14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Rectangle 16"/>
              <p:cNvSpPr/>
              <p:nvPr/>
            </p:nvSpPr>
            <p:spPr>
              <a:xfrm>
                <a:off x="1679454" y="273747"/>
                <a:ext cx="8825207" cy="9233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 xmlns:m="http://schemas.openxmlformats.org/officeDocument/2006/math">
                    <m:r>
                      <a:rPr lang="fr-FR" sz="1800" b="1" i="1" smtClean="0"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libri" pitchFamily="34" charset="0"/>
                        <a:cs typeface="Times New Roman" pitchFamily="18" charset="0"/>
                      </a:rPr>
                      <m:t>𝑵</m:t>
                    </m:r>
                  </m:oMath>
                </a14:m>
                <a:r>
                  <a:rPr lang="fr-FR" sz="1800" b="1" i="1" dirty="0">
                    <a:solidFill>
                      <a:srgbClr val="0000CC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ational Seminar on </a:t>
                </a:r>
                <a:r>
                  <a:rPr lang="en-US" sz="1800" b="1" i="1" dirty="0">
                    <a:solidFill>
                      <a:srgbClr val="0000CC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Sustainable Development of the Agri food Industry: Promoting Industrial Innovation and Foundation of Food Safety</a:t>
                </a:r>
                <a:endParaRPr lang="fr-FR" sz="1800" b="1" i="1" dirty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ea typeface="Calibri" pitchFamily="34" charset="0"/>
                  <a:cs typeface="Times New Roman" pitchFamily="18" charset="0"/>
                </a:endParaRPr>
              </a:p>
              <a:p>
                <a:pPr lvl="0"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fr-FR" sz="1800" b="1" i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7 June 2026, </a:t>
                </a:r>
                <a:r>
                  <a:rPr lang="en-US" sz="1800" b="1" i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Higher School of Agronomy, </a:t>
                </a:r>
                <a:r>
                  <a:rPr lang="en-US" sz="1800" b="1" i="1" dirty="0" err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Mostaganem</a:t>
                </a:r>
                <a:r>
                  <a:rPr lang="en-US" sz="1800" b="1" i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 </a:t>
                </a:r>
                <a:r>
                  <a:rPr lang="fr-FR" sz="1800" b="1" i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- Algeria</a:t>
                </a:r>
              </a:p>
            </p:txBody>
          </p:sp>
        </mc:Choice>
        <mc:Fallback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9454" y="273747"/>
                <a:ext cx="8825207" cy="923330"/>
              </a:xfrm>
              <a:prstGeom prst="rect">
                <a:avLst/>
              </a:prstGeom>
              <a:blipFill>
                <a:blip r:embed="rId3"/>
                <a:stretch>
                  <a:fillRect t="-3974" b="-1258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Image 1">
            <a:extLst>
              <a:ext uri="{FF2B5EF4-FFF2-40B4-BE49-F238E27FC236}">
                <a16:creationId xmlns:a16="http://schemas.microsoft.com/office/drawing/2014/main" id="{EF469F9F-8E4E-7C89-491A-B54C7D22E99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1689" y="129534"/>
            <a:ext cx="1656185" cy="993710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113FE36F-8759-221D-F82C-31B4D13D2BA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1306" y="-449907"/>
            <a:ext cx="2865779" cy="2683601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FDAA9EFD-941C-E548-8E7D-5590DAB9C03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544" y="6030813"/>
            <a:ext cx="846237" cy="846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4011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oneTexte 10"/>
          <p:cNvSpPr txBox="1"/>
          <p:nvPr/>
        </p:nvSpPr>
        <p:spPr>
          <a:xfrm>
            <a:off x="3613784" y="3750367"/>
            <a:ext cx="655591" cy="158817"/>
          </a:xfrm>
          <a:prstGeom prst="rect">
            <a:avLst/>
          </a:prstGeom>
          <a:noFill/>
        </p:spPr>
        <p:txBody>
          <a:bodyPr wrap="square" lIns="91586" tIns="45793" rIns="91586" bIns="45793" rtlCol="0">
            <a:spAutoFit/>
          </a:bodyPr>
          <a:lstStyle/>
          <a:p>
            <a:r>
              <a:rPr lang="fr-FR" sz="400" b="1" dirty="0">
                <a:solidFill>
                  <a:schemeClr val="bg1"/>
                </a:solidFill>
              </a:rPr>
              <a:t>90%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3887772" y="3224211"/>
            <a:ext cx="4359306" cy="833305"/>
          </a:xfrm>
          <a:prstGeom prst="rect">
            <a:avLst/>
          </a:prstGeom>
          <a:noFill/>
        </p:spPr>
        <p:txBody>
          <a:bodyPr wrap="square" lIns="91586" tIns="45793" rIns="91586" bIns="45793" rtlCol="0">
            <a:spAutoFit/>
          </a:bodyPr>
          <a:lstStyle/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Text: justified, single spaced, Times new roman (24).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>
          <a:xfrm>
            <a:off x="9458642" y="6510911"/>
            <a:ext cx="2746058" cy="366139"/>
          </a:xfrm>
        </p:spPr>
        <p:txBody>
          <a:bodyPr/>
          <a:lstStyle/>
          <a:p>
            <a:fld id="{B33719FB-A523-4528-9E11-D6CB18991D76}" type="slidenum">
              <a:rPr lang="fr-FR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</a:t>
            </a:fld>
            <a:endParaRPr lang="fr-F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0" y="1043816"/>
            <a:ext cx="12204700" cy="462947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586" tIns="45793" rIns="91586" bIns="45793" rtlCol="0">
            <a:spAutoFit/>
          </a:bodyPr>
          <a:lstStyle/>
          <a:p>
            <a:pPr algn="ctr"/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fr-FR" sz="2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569329" y="36686"/>
            <a:ext cx="882520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800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𝑵</a:t>
            </a:r>
            <a:r>
              <a:rPr lang="en-US" sz="1800" b="1" i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ational</a:t>
            </a:r>
            <a:r>
              <a:rPr lang="en-US" sz="1800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Seminar on Sustainable Development of the Agri food Industry: Promoting Industrial Innovation and Foundation of Food Safety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 June 2026, Higher School of Agronomy, </a:t>
            </a:r>
            <a:r>
              <a:rPr lang="en-US" sz="18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Mostaganem</a:t>
            </a:r>
            <a:r>
              <a:rPr lang="en-US" sz="1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Algeria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9B81C140-111A-3EA7-ADE6-C11DD73788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94536" y="0"/>
            <a:ext cx="1661170" cy="996702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6B2549DE-3159-2EEB-8EBD-07327C8E48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7261" y="-543416"/>
            <a:ext cx="1917425" cy="1818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7196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oneTexte 15"/>
          <p:cNvSpPr txBox="1"/>
          <p:nvPr/>
        </p:nvSpPr>
        <p:spPr>
          <a:xfrm>
            <a:off x="-10293" y="1191019"/>
            <a:ext cx="12204700" cy="462947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586" tIns="45793" rIns="91586" bIns="45793" rtlCol="0">
            <a:spAutoFit/>
          </a:bodyPr>
          <a:lstStyle/>
          <a:p>
            <a:pPr algn="ctr"/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MATERIAL AND METHODS</a:t>
            </a:r>
          </a:p>
        </p:txBody>
      </p:sp>
      <p:cxnSp>
        <p:nvCxnSpPr>
          <p:cNvPr id="46" name="Connecteur droit avec flèche 45"/>
          <p:cNvCxnSpPr/>
          <p:nvPr/>
        </p:nvCxnSpPr>
        <p:spPr>
          <a:xfrm flipH="1">
            <a:off x="2040711" y="2161178"/>
            <a:ext cx="95364" cy="19243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avec flèche 59"/>
          <p:cNvCxnSpPr/>
          <p:nvPr/>
        </p:nvCxnSpPr>
        <p:spPr>
          <a:xfrm flipH="1">
            <a:off x="2515968" y="2503437"/>
            <a:ext cx="107623" cy="22356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avec flèche 60"/>
          <p:cNvCxnSpPr/>
          <p:nvPr/>
        </p:nvCxnSpPr>
        <p:spPr>
          <a:xfrm flipH="1">
            <a:off x="2535318" y="2785830"/>
            <a:ext cx="148156" cy="156905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avec flèche 67"/>
          <p:cNvCxnSpPr/>
          <p:nvPr/>
        </p:nvCxnSpPr>
        <p:spPr>
          <a:xfrm flipH="1">
            <a:off x="1707552" y="2574421"/>
            <a:ext cx="148156" cy="156905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4041245" y="3006369"/>
            <a:ext cx="4359306" cy="833305"/>
          </a:xfrm>
          <a:prstGeom prst="rect">
            <a:avLst/>
          </a:prstGeom>
          <a:noFill/>
        </p:spPr>
        <p:txBody>
          <a:bodyPr wrap="square" lIns="91586" tIns="45793" rIns="91586" bIns="45793" rtlCol="0">
            <a:spAutoFit/>
          </a:bodyPr>
          <a:lstStyle/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Text: justified, single spaced, Times new roman (24).</a:t>
            </a:r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2"/>
          </p:nvPr>
        </p:nvSpPr>
        <p:spPr>
          <a:xfrm>
            <a:off x="9458642" y="6510911"/>
            <a:ext cx="2746058" cy="366139"/>
          </a:xfrm>
        </p:spPr>
        <p:txBody>
          <a:bodyPr/>
          <a:lstStyle/>
          <a:p>
            <a:fld id="{B33719FB-A523-4528-9E11-D6CB18991D76}" type="slidenum">
              <a:rPr lang="fr-FR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3</a:t>
            </a:fld>
            <a:endParaRPr lang="fr-FR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Rectangle 9"/>
              <p:cNvSpPr/>
              <p:nvPr/>
            </p:nvSpPr>
            <p:spPr>
              <a:xfrm>
                <a:off x="1679453" y="79074"/>
                <a:ext cx="8825207" cy="94699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 xmlns:m="http://schemas.openxmlformats.org/officeDocument/2006/math">
                    <m:r>
                      <a:rPr lang="fr-FR" sz="1800" b="1" i="1" smtClean="0"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libri" pitchFamily="34" charset="0"/>
                        <a:cs typeface="Times New Roman" pitchFamily="18" charset="0"/>
                      </a:rPr>
                      <m:t>𝑵</m:t>
                    </m:r>
                  </m:oMath>
                </a14:m>
                <a:r>
                  <a:rPr lang="fr-FR" sz="1800" b="1" i="1" dirty="0">
                    <a:solidFill>
                      <a:srgbClr val="0000CC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ational Seminar on </a:t>
                </a:r>
                <a:r>
                  <a:rPr lang="en-US" sz="1800" b="1" i="1" dirty="0">
                    <a:solidFill>
                      <a:srgbClr val="0000CC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Sustainable Development of the Agri food Industry: Promoting Industrial Innovation and Foundation of Food Safety</a:t>
                </a:r>
              </a:p>
              <a:p>
                <a:pPr lvl="0"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800" b="1" i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7 June 2026, Higher School of Agronomy, </a:t>
                </a:r>
                <a:r>
                  <a:rPr lang="en-US" sz="1800" b="1" i="1" dirty="0" err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Mostaganem</a:t>
                </a:r>
                <a:r>
                  <a:rPr lang="en-US" sz="1800" b="1" i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 - Algeria</a:t>
                </a:r>
              </a:p>
            </p:txBody>
          </p:sp>
        </mc:Choice>
        <mc:Fallback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9453" y="79074"/>
                <a:ext cx="8825207" cy="946991"/>
              </a:xfrm>
              <a:prstGeom prst="rect">
                <a:avLst/>
              </a:prstGeom>
              <a:blipFill>
                <a:blip r:embed="rId2"/>
                <a:stretch>
                  <a:fillRect t="-3871" b="-967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Image 1">
            <a:extLst>
              <a:ext uri="{FF2B5EF4-FFF2-40B4-BE49-F238E27FC236}">
                <a16:creationId xmlns:a16="http://schemas.microsoft.com/office/drawing/2014/main" id="{E72DA925-279B-858B-B59F-DF84208BCF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24865" y="54254"/>
            <a:ext cx="1658256" cy="993734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B043C617-F43F-72A2-EF57-3BB4BF11D77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3997" y="-617824"/>
            <a:ext cx="1989733" cy="2040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674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oneTexte 15"/>
          <p:cNvSpPr txBox="1"/>
          <p:nvPr/>
        </p:nvSpPr>
        <p:spPr>
          <a:xfrm>
            <a:off x="0" y="1022804"/>
            <a:ext cx="12204700" cy="462947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586" tIns="45793" rIns="91586" bIns="45793" rtlCol="0">
            <a:spAutoFit/>
          </a:bodyPr>
          <a:lstStyle/>
          <a:p>
            <a:pPr algn="ctr"/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MATERIALS and METHODS</a:t>
            </a:r>
          </a:p>
        </p:txBody>
      </p:sp>
      <p:sp>
        <p:nvSpPr>
          <p:cNvPr id="59" name="Titre 1"/>
          <p:cNvSpPr txBox="1">
            <a:spLocks/>
          </p:cNvSpPr>
          <p:nvPr/>
        </p:nvSpPr>
        <p:spPr>
          <a:xfrm>
            <a:off x="2711999" y="5311310"/>
            <a:ext cx="2490756" cy="570620"/>
          </a:xfrm>
          <a:prstGeom prst="rect">
            <a:avLst/>
          </a:prstGeom>
        </p:spPr>
        <p:txBody>
          <a:bodyPr vert="horz" lIns="98128" tIns="49064" rIns="98128" bIns="49064" rtlCol="0" anchor="ctr">
            <a:noAutofit/>
          </a:bodyPr>
          <a:lstStyle>
            <a:lvl1pPr algn="ctr" defTabSz="4114800" rtl="0" eaLnBrk="1" latinLnBrk="0" hangingPunct="1">
              <a:spcBef>
                <a:spcPct val="0"/>
              </a:spcBef>
              <a:buNone/>
              <a:defRPr sz="19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r-FR" sz="1000" b="1" dirty="0">
              <a:solidFill>
                <a:srgbClr val="00B050"/>
              </a:solidFill>
            </a:endParaRPr>
          </a:p>
        </p:txBody>
      </p:sp>
      <p:cxnSp>
        <p:nvCxnSpPr>
          <p:cNvPr id="5" name="Connecteur droit avec flèche 4"/>
          <p:cNvCxnSpPr/>
          <p:nvPr/>
        </p:nvCxnSpPr>
        <p:spPr>
          <a:xfrm flipH="1">
            <a:off x="1377497" y="2170949"/>
            <a:ext cx="21987" cy="20827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/>
          <p:cNvCxnSpPr/>
          <p:nvPr/>
        </p:nvCxnSpPr>
        <p:spPr>
          <a:xfrm flipH="1">
            <a:off x="2040711" y="2161178"/>
            <a:ext cx="95364" cy="19243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avec flèche 59"/>
          <p:cNvCxnSpPr/>
          <p:nvPr/>
        </p:nvCxnSpPr>
        <p:spPr>
          <a:xfrm flipH="1">
            <a:off x="2515968" y="2503437"/>
            <a:ext cx="107623" cy="22356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avec flèche 60"/>
          <p:cNvCxnSpPr/>
          <p:nvPr/>
        </p:nvCxnSpPr>
        <p:spPr>
          <a:xfrm flipH="1">
            <a:off x="2535318" y="2785830"/>
            <a:ext cx="148156" cy="156905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avec flèche 67"/>
          <p:cNvCxnSpPr/>
          <p:nvPr/>
        </p:nvCxnSpPr>
        <p:spPr>
          <a:xfrm flipH="1">
            <a:off x="1707552" y="2574421"/>
            <a:ext cx="148156" cy="156905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4041245" y="3006369"/>
            <a:ext cx="4359306" cy="833305"/>
          </a:xfrm>
          <a:prstGeom prst="rect">
            <a:avLst/>
          </a:prstGeom>
          <a:noFill/>
        </p:spPr>
        <p:txBody>
          <a:bodyPr wrap="square" lIns="91586" tIns="45793" rIns="91586" bIns="45793" rtlCol="0">
            <a:spAutoFit/>
          </a:bodyPr>
          <a:lstStyle/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Text: justified, single spaced, Times new roman (24).</a:t>
            </a:r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2"/>
          </p:nvPr>
        </p:nvSpPr>
        <p:spPr>
          <a:xfrm>
            <a:off x="9458642" y="6510911"/>
            <a:ext cx="2746058" cy="366139"/>
          </a:xfrm>
        </p:spPr>
        <p:txBody>
          <a:bodyPr/>
          <a:lstStyle/>
          <a:p>
            <a:fld id="{B33719FB-A523-4528-9E11-D6CB18991D76}" type="slidenum">
              <a:rPr lang="fr-FR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4</a:t>
            </a:fld>
            <a:endParaRPr lang="fr-FR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525615" y="11352"/>
            <a:ext cx="882520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800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𝑵</a:t>
            </a:r>
            <a:r>
              <a:rPr lang="en-US" sz="1800" b="1" i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ational</a:t>
            </a:r>
            <a:r>
              <a:rPr lang="en-US" sz="1800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Seminar on Sustainable Development of the Agri food Industry: Promoting Industrial Innovation and Foundation of Food Safety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 June 2026, Higher School of Agronomy, </a:t>
            </a:r>
            <a:r>
              <a:rPr lang="en-US" sz="18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Mostaganem</a:t>
            </a:r>
            <a:r>
              <a:rPr lang="en-US" sz="1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Algeria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A774089B-444F-8446-FA39-D351D207BC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50822" y="0"/>
            <a:ext cx="1658256" cy="993734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B47EA328-D73A-92A1-6289-0B2BE89D435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640" y="-665930"/>
            <a:ext cx="1896192" cy="1944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674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oneTexte 15"/>
          <p:cNvSpPr txBox="1"/>
          <p:nvPr/>
        </p:nvSpPr>
        <p:spPr>
          <a:xfrm>
            <a:off x="0" y="994610"/>
            <a:ext cx="12204700" cy="462947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586" tIns="45793" rIns="91586" bIns="45793" rtlCol="0">
            <a:spAutoFit/>
          </a:bodyPr>
          <a:lstStyle/>
          <a:p>
            <a:pPr algn="ctr"/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 and Discussion </a:t>
            </a:r>
          </a:p>
        </p:txBody>
      </p:sp>
      <p:sp>
        <p:nvSpPr>
          <p:cNvPr id="59" name="Titre 1"/>
          <p:cNvSpPr txBox="1">
            <a:spLocks/>
          </p:cNvSpPr>
          <p:nvPr/>
        </p:nvSpPr>
        <p:spPr>
          <a:xfrm>
            <a:off x="2711999" y="5311310"/>
            <a:ext cx="2490756" cy="570620"/>
          </a:xfrm>
          <a:prstGeom prst="rect">
            <a:avLst/>
          </a:prstGeom>
        </p:spPr>
        <p:txBody>
          <a:bodyPr vert="horz" lIns="98128" tIns="49064" rIns="98128" bIns="49064" rtlCol="0" anchor="ctr">
            <a:noAutofit/>
          </a:bodyPr>
          <a:lstStyle>
            <a:lvl1pPr algn="ctr" defTabSz="4114800" rtl="0" eaLnBrk="1" latinLnBrk="0" hangingPunct="1">
              <a:spcBef>
                <a:spcPct val="0"/>
              </a:spcBef>
              <a:buNone/>
              <a:defRPr sz="19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r-FR" sz="1000" b="1" dirty="0">
              <a:solidFill>
                <a:srgbClr val="00B050"/>
              </a:solidFill>
            </a:endParaRPr>
          </a:p>
        </p:txBody>
      </p:sp>
      <p:cxnSp>
        <p:nvCxnSpPr>
          <p:cNvPr id="5" name="Connecteur droit avec flèche 4"/>
          <p:cNvCxnSpPr/>
          <p:nvPr/>
        </p:nvCxnSpPr>
        <p:spPr>
          <a:xfrm flipH="1">
            <a:off x="1377497" y="2170949"/>
            <a:ext cx="21987" cy="20827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/>
          <p:cNvCxnSpPr/>
          <p:nvPr/>
        </p:nvCxnSpPr>
        <p:spPr>
          <a:xfrm flipH="1">
            <a:off x="2040711" y="2161178"/>
            <a:ext cx="95364" cy="19243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avec flèche 59"/>
          <p:cNvCxnSpPr/>
          <p:nvPr/>
        </p:nvCxnSpPr>
        <p:spPr>
          <a:xfrm flipH="1">
            <a:off x="2515968" y="2503437"/>
            <a:ext cx="107623" cy="22356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avec flèche 60"/>
          <p:cNvCxnSpPr/>
          <p:nvPr/>
        </p:nvCxnSpPr>
        <p:spPr>
          <a:xfrm flipH="1">
            <a:off x="2535318" y="2785830"/>
            <a:ext cx="148156" cy="156905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avec flèche 67"/>
          <p:cNvCxnSpPr/>
          <p:nvPr/>
        </p:nvCxnSpPr>
        <p:spPr>
          <a:xfrm flipH="1">
            <a:off x="1707552" y="2574421"/>
            <a:ext cx="148156" cy="156905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4041245" y="3006369"/>
            <a:ext cx="4359306" cy="833305"/>
          </a:xfrm>
          <a:prstGeom prst="rect">
            <a:avLst/>
          </a:prstGeom>
          <a:noFill/>
        </p:spPr>
        <p:txBody>
          <a:bodyPr wrap="square" lIns="91586" tIns="45793" rIns="91586" bIns="45793" rtlCol="0">
            <a:spAutoFit/>
          </a:bodyPr>
          <a:lstStyle/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Text: justified, single spaced, Times new roman (24).</a:t>
            </a:r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2"/>
          </p:nvPr>
        </p:nvSpPr>
        <p:spPr>
          <a:xfrm>
            <a:off x="9458642" y="6510911"/>
            <a:ext cx="2746058" cy="366139"/>
          </a:xfrm>
        </p:spPr>
        <p:txBody>
          <a:bodyPr/>
          <a:lstStyle/>
          <a:p>
            <a:fld id="{B33719FB-A523-4528-9E11-D6CB18991D76}" type="slidenum">
              <a:rPr lang="fr-FR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5</a:t>
            </a:fld>
            <a:endParaRPr lang="fr-FR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453607" y="19593"/>
            <a:ext cx="882520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800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𝑵</a:t>
            </a:r>
            <a:r>
              <a:rPr lang="en-US" sz="1800" b="1" i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ational</a:t>
            </a:r>
            <a:r>
              <a:rPr lang="en-US" sz="1800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Seminar on Sustainable Development of the Agri food Industry: Promoting Industrial Innovation and Foundation of Food Safety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 June 2026, Higher School of Agronomy, </a:t>
            </a:r>
            <a:r>
              <a:rPr lang="en-US" sz="18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Mostaganem</a:t>
            </a:r>
            <a:r>
              <a:rPr lang="en-US" sz="1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Algeria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66B7E8A6-3497-3F22-4A47-E68DBB8FE9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78814" y="876"/>
            <a:ext cx="1658256" cy="993734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8273B840-AC95-940F-9F56-1A6FB5F14E4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4649" y="-659274"/>
            <a:ext cx="1842503" cy="1889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6744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oneTexte 15"/>
          <p:cNvSpPr txBox="1"/>
          <p:nvPr/>
        </p:nvSpPr>
        <p:spPr>
          <a:xfrm>
            <a:off x="-17512" y="980310"/>
            <a:ext cx="12204700" cy="462947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586" tIns="45793" rIns="91586" bIns="45793" rtlCol="0">
            <a:spAutoFit/>
          </a:bodyPr>
          <a:lstStyle/>
          <a:p>
            <a:pPr algn="ctr"/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 and Discussion </a:t>
            </a:r>
          </a:p>
        </p:txBody>
      </p:sp>
      <p:sp>
        <p:nvSpPr>
          <p:cNvPr id="59" name="Titre 1"/>
          <p:cNvSpPr txBox="1">
            <a:spLocks/>
          </p:cNvSpPr>
          <p:nvPr/>
        </p:nvSpPr>
        <p:spPr>
          <a:xfrm>
            <a:off x="2711999" y="5311310"/>
            <a:ext cx="2490756" cy="570620"/>
          </a:xfrm>
          <a:prstGeom prst="rect">
            <a:avLst/>
          </a:prstGeom>
        </p:spPr>
        <p:txBody>
          <a:bodyPr vert="horz" lIns="98128" tIns="49064" rIns="98128" bIns="49064" rtlCol="0" anchor="ctr">
            <a:noAutofit/>
          </a:bodyPr>
          <a:lstStyle>
            <a:lvl1pPr algn="ctr" defTabSz="4114800" rtl="0" eaLnBrk="1" latinLnBrk="0" hangingPunct="1">
              <a:spcBef>
                <a:spcPct val="0"/>
              </a:spcBef>
              <a:buNone/>
              <a:defRPr sz="19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r-FR" sz="1000" b="1" dirty="0">
              <a:solidFill>
                <a:srgbClr val="00B050"/>
              </a:solidFill>
            </a:endParaRPr>
          </a:p>
        </p:txBody>
      </p:sp>
      <p:cxnSp>
        <p:nvCxnSpPr>
          <p:cNvPr id="5" name="Connecteur droit avec flèche 4"/>
          <p:cNvCxnSpPr/>
          <p:nvPr/>
        </p:nvCxnSpPr>
        <p:spPr>
          <a:xfrm flipH="1">
            <a:off x="1377497" y="2170949"/>
            <a:ext cx="21987" cy="20827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/>
          <p:cNvCxnSpPr/>
          <p:nvPr/>
        </p:nvCxnSpPr>
        <p:spPr>
          <a:xfrm flipH="1">
            <a:off x="2040711" y="2161178"/>
            <a:ext cx="95364" cy="19243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avec flèche 59"/>
          <p:cNvCxnSpPr/>
          <p:nvPr/>
        </p:nvCxnSpPr>
        <p:spPr>
          <a:xfrm flipH="1">
            <a:off x="2515968" y="2503437"/>
            <a:ext cx="107623" cy="22356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avec flèche 60"/>
          <p:cNvCxnSpPr/>
          <p:nvPr/>
        </p:nvCxnSpPr>
        <p:spPr>
          <a:xfrm flipH="1">
            <a:off x="2535318" y="2785830"/>
            <a:ext cx="148156" cy="156905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avec flèche 67"/>
          <p:cNvCxnSpPr/>
          <p:nvPr/>
        </p:nvCxnSpPr>
        <p:spPr>
          <a:xfrm flipH="1">
            <a:off x="1707552" y="2574421"/>
            <a:ext cx="148156" cy="156905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4041245" y="3006369"/>
            <a:ext cx="4359306" cy="833305"/>
          </a:xfrm>
          <a:prstGeom prst="rect">
            <a:avLst/>
          </a:prstGeom>
          <a:noFill/>
        </p:spPr>
        <p:txBody>
          <a:bodyPr wrap="square" lIns="91586" tIns="45793" rIns="91586" bIns="45793" rtlCol="0">
            <a:spAutoFit/>
          </a:bodyPr>
          <a:lstStyle/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Text: justified, single spaced, Times new roman (24).</a:t>
            </a:r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2"/>
          </p:nvPr>
        </p:nvSpPr>
        <p:spPr>
          <a:xfrm>
            <a:off x="9458642" y="6510911"/>
            <a:ext cx="2746058" cy="366139"/>
          </a:xfrm>
        </p:spPr>
        <p:txBody>
          <a:bodyPr/>
          <a:lstStyle/>
          <a:p>
            <a:fld id="{B33719FB-A523-4528-9E11-D6CB18991D76}" type="slidenum">
              <a:rPr lang="fr-FR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6</a:t>
            </a:fld>
            <a:endParaRPr lang="fr-FR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644240" y="10877"/>
            <a:ext cx="882520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800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𝑵</a:t>
            </a:r>
            <a:r>
              <a:rPr lang="en-US" sz="1800" b="1" i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ational</a:t>
            </a:r>
            <a:r>
              <a:rPr lang="en-US" sz="1800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Seminar on Sustainable Development of the Agri food Industry: Promoting Industrial Innovation and Foundation of Food Safety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 June 2026, Higher School of Agronomy, </a:t>
            </a:r>
            <a:r>
              <a:rPr lang="en-US" sz="18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Mostaganem</a:t>
            </a:r>
            <a:r>
              <a:rPr lang="en-US" sz="1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Algeria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E2D4C23F-2CFF-8177-4D8E-0E65E8778D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69447" y="-19032"/>
            <a:ext cx="1658256" cy="993734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15674F45-FEFB-78EC-164B-C10A6998151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7667" y="-617466"/>
            <a:ext cx="1821907" cy="1868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11074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oneTexte 15"/>
          <p:cNvSpPr txBox="1"/>
          <p:nvPr/>
        </p:nvSpPr>
        <p:spPr>
          <a:xfrm>
            <a:off x="-10293" y="1023531"/>
            <a:ext cx="12204700" cy="462947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586" tIns="45793" rIns="91586" bIns="45793" rtlCol="0">
            <a:spAutoFit/>
          </a:bodyPr>
          <a:lstStyle/>
          <a:p>
            <a:pPr algn="ctr"/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 and Discussion </a:t>
            </a:r>
          </a:p>
        </p:txBody>
      </p:sp>
      <p:sp>
        <p:nvSpPr>
          <p:cNvPr id="59" name="Titre 1"/>
          <p:cNvSpPr txBox="1">
            <a:spLocks/>
          </p:cNvSpPr>
          <p:nvPr/>
        </p:nvSpPr>
        <p:spPr>
          <a:xfrm>
            <a:off x="2711999" y="5311310"/>
            <a:ext cx="2490756" cy="570620"/>
          </a:xfrm>
          <a:prstGeom prst="rect">
            <a:avLst/>
          </a:prstGeom>
        </p:spPr>
        <p:txBody>
          <a:bodyPr vert="horz" lIns="98128" tIns="49064" rIns="98128" bIns="49064" rtlCol="0" anchor="ctr">
            <a:noAutofit/>
          </a:bodyPr>
          <a:lstStyle>
            <a:lvl1pPr algn="ctr" defTabSz="4114800" rtl="0" eaLnBrk="1" latinLnBrk="0" hangingPunct="1">
              <a:spcBef>
                <a:spcPct val="0"/>
              </a:spcBef>
              <a:buNone/>
              <a:defRPr sz="19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r-FR" sz="1000" b="1" dirty="0">
              <a:solidFill>
                <a:srgbClr val="00B050"/>
              </a:solidFill>
            </a:endParaRPr>
          </a:p>
        </p:txBody>
      </p:sp>
      <p:cxnSp>
        <p:nvCxnSpPr>
          <p:cNvPr id="5" name="Connecteur droit avec flèche 4"/>
          <p:cNvCxnSpPr/>
          <p:nvPr/>
        </p:nvCxnSpPr>
        <p:spPr>
          <a:xfrm flipH="1">
            <a:off x="1377497" y="2170949"/>
            <a:ext cx="21987" cy="20827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/>
          <p:cNvCxnSpPr/>
          <p:nvPr/>
        </p:nvCxnSpPr>
        <p:spPr>
          <a:xfrm flipH="1">
            <a:off x="2040711" y="2161178"/>
            <a:ext cx="95364" cy="19243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avec flèche 59"/>
          <p:cNvCxnSpPr/>
          <p:nvPr/>
        </p:nvCxnSpPr>
        <p:spPr>
          <a:xfrm flipH="1">
            <a:off x="2515968" y="2503437"/>
            <a:ext cx="107623" cy="22356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avec flèche 60"/>
          <p:cNvCxnSpPr/>
          <p:nvPr/>
        </p:nvCxnSpPr>
        <p:spPr>
          <a:xfrm flipH="1">
            <a:off x="2535318" y="2785830"/>
            <a:ext cx="148156" cy="156905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avec flèche 67"/>
          <p:cNvCxnSpPr/>
          <p:nvPr/>
        </p:nvCxnSpPr>
        <p:spPr>
          <a:xfrm flipH="1">
            <a:off x="1707552" y="2574421"/>
            <a:ext cx="148156" cy="156905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4041245" y="3006369"/>
            <a:ext cx="4359306" cy="833305"/>
          </a:xfrm>
          <a:prstGeom prst="rect">
            <a:avLst/>
          </a:prstGeom>
          <a:noFill/>
        </p:spPr>
        <p:txBody>
          <a:bodyPr wrap="square" lIns="91586" tIns="45793" rIns="91586" bIns="45793" rtlCol="0">
            <a:spAutoFit/>
          </a:bodyPr>
          <a:lstStyle/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Text: justified, single spaced, Times new roman (24).</a:t>
            </a:r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2"/>
          </p:nvPr>
        </p:nvSpPr>
        <p:spPr>
          <a:xfrm>
            <a:off x="9458642" y="6510911"/>
            <a:ext cx="2746058" cy="366139"/>
          </a:xfrm>
        </p:spPr>
        <p:txBody>
          <a:bodyPr/>
          <a:lstStyle/>
          <a:p>
            <a:fld id="{B33719FB-A523-4528-9E11-D6CB18991D76}" type="slidenum">
              <a:rPr lang="fr-FR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7</a:t>
            </a:fld>
            <a:endParaRPr lang="fr-FR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679453" y="40365"/>
            <a:ext cx="882520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800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𝑵</a:t>
            </a:r>
            <a:r>
              <a:rPr lang="en-US" sz="1800" b="1" i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ational</a:t>
            </a:r>
            <a:r>
              <a:rPr lang="en-US" sz="1800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Seminar on Sustainable Development of the Agri food Industry: Promoting Industrial Innovation and Foundation of Food Safety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 June 2026, Higher School of Agronomy, </a:t>
            </a:r>
            <a:r>
              <a:rPr lang="en-US" sz="18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Mostaganem</a:t>
            </a:r>
            <a:r>
              <a:rPr lang="en-US" sz="1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Algeria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92CF89FE-DC2C-EA47-6401-C8E1F6567B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50822" y="6572"/>
            <a:ext cx="1658256" cy="993734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65847B8A-C2FB-8079-6857-A438022A013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3997" y="-617825"/>
            <a:ext cx="1841549" cy="1888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8001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oneTexte 15"/>
          <p:cNvSpPr txBox="1"/>
          <p:nvPr/>
        </p:nvSpPr>
        <p:spPr>
          <a:xfrm>
            <a:off x="19382" y="1249157"/>
            <a:ext cx="12185319" cy="462947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586" tIns="45793" rIns="91586" bIns="45793" rtlCol="0">
            <a:spAutoFit/>
          </a:bodyPr>
          <a:lstStyle/>
          <a:p>
            <a:pPr algn="ctr"/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 AND PERSPECTIVES</a:t>
            </a:r>
            <a:endParaRPr lang="fr-FR" sz="2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3897405" y="3019468"/>
            <a:ext cx="4359306" cy="833305"/>
          </a:xfrm>
          <a:prstGeom prst="rect">
            <a:avLst/>
          </a:prstGeom>
          <a:noFill/>
        </p:spPr>
        <p:txBody>
          <a:bodyPr wrap="square" lIns="91586" tIns="45793" rIns="91586" bIns="45793" rtlCol="0">
            <a:spAutoFit/>
          </a:bodyPr>
          <a:lstStyle/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Text: justified, single spaced, Times new roman (24).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9458642" y="6510911"/>
            <a:ext cx="2746058" cy="366139"/>
          </a:xfrm>
        </p:spPr>
        <p:txBody>
          <a:bodyPr/>
          <a:lstStyle/>
          <a:p>
            <a:fld id="{B33719FB-A523-4528-9E11-D6CB18991D76}" type="slidenum">
              <a:rPr lang="fr-FR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8</a:t>
            </a:fld>
            <a:endParaRPr lang="fr-FR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32678" y="243558"/>
            <a:ext cx="882520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800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𝑵</a:t>
            </a:r>
            <a:r>
              <a:rPr lang="en-US" sz="1800" b="1" i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ational</a:t>
            </a:r>
            <a:r>
              <a:rPr lang="en-US" sz="1800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Seminar on Sustainable Development of the Agri food Industry: Promoting Industrial Innovation and Foundation of Food Safety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 June 2026, Higher School of Agronomy, </a:t>
            </a:r>
            <a:r>
              <a:rPr lang="en-US" sz="18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Mostaganem</a:t>
            </a:r>
            <a:r>
              <a:rPr lang="en-US" sz="1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Algeria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69C4539B-6157-9D96-A83F-C37ACC4133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50822" y="90884"/>
            <a:ext cx="1658256" cy="993734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98CF006F-8CA9-A6C7-B740-916C02C50E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3997" y="-617824"/>
            <a:ext cx="2215676" cy="2112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24282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</TotalTime>
  <Words>395</Words>
  <Application>Microsoft Office PowerPoint</Application>
  <PresentationFormat>Personnalisé</PresentationFormat>
  <Paragraphs>46</Paragraphs>
  <Slides>8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Cambria Math</vt:lpstr>
      <vt:lpstr>Times New Roman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LENOVO</dc:creator>
  <cp:lastModifiedBy>hp</cp:lastModifiedBy>
  <cp:revision>27</cp:revision>
  <dcterms:created xsi:type="dcterms:W3CDTF">2022-05-02T22:33:01Z</dcterms:created>
  <dcterms:modified xsi:type="dcterms:W3CDTF">2026-01-23T17:00:48Z</dcterms:modified>
</cp:coreProperties>
</file>