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74" r:id="rId4"/>
    <p:sldId id="270" r:id="rId5"/>
    <p:sldId id="264" r:id="rId6"/>
    <p:sldId id="266" r:id="rId7"/>
    <p:sldId id="269" r:id="rId8"/>
  </p:sldIdLst>
  <p:sldSz cx="9906000" cy="6858000" type="A4"/>
  <p:notesSz cx="9865995" cy="673544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90" autoAdjust="0"/>
    <p:restoredTop sz="86619" autoAdjust="0"/>
  </p:normalViewPr>
  <p:slideViewPr>
    <p:cSldViewPr showGuides="1">
      <p:cViewPr varScale="1">
        <p:scale>
          <a:sx n="68" d="100"/>
          <a:sy n="68" d="100"/>
        </p:scale>
        <p:origin x="1253" y="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862A8-D62F-41F3-840D-488AA94C33FC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E9E28-AE54-4F2A-8E7C-CC45AB011627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00472" y="1395925"/>
          <a:ext cx="9505315" cy="5394325"/>
        </p:xfrm>
        <a:graphic>
          <a:graphicData uri="http://schemas.openxmlformats.org/drawingml/2006/table">
            <a:tbl>
              <a:tblPr/>
              <a:tblGrid>
                <a:gridCol w="1118242"/>
                <a:gridCol w="1567815"/>
                <a:gridCol w="892810"/>
                <a:gridCol w="1937385"/>
                <a:gridCol w="633226"/>
                <a:gridCol w="2417445"/>
                <a:gridCol w="938133"/>
              </a:tblGrid>
              <a:tr h="473674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Samedi</a:t>
                      </a:r>
                      <a:endParaRPr lang="fr-FR" altLang="en-US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 00 - 09H 30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TD</a:t>
                      </a:r>
                      <a:endParaRPr lang="fr-FR" altLang="en-US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</a:t>
                      </a:r>
                      <a:r>
                        <a:rPr lang="fr-FR" sz="1200" b="1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Pédosystèmes</a:t>
                      </a: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en Algérie Cr/TP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 </a:t>
                      </a: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GACEM F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Contrôle de la dégradation des sols et remédiation Cr/TD/TP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M, GORINE</a:t>
                      </a: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Usage de sols et formes de dégradation Cr/TD/TP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ZAIDI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Outils méthodologique de diagnostic Cr/TP 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BENDJEBARA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 00 - 12H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Sol </a:t>
                      </a:r>
                      <a:r>
                        <a:rPr lang="fr-FR" sz="1200" b="1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Salsodique</a:t>
                      </a: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et environnement Cr/TD/TP 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GORINE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Érosion des sols 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Cr/TD/TP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ZAIDI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Outils méthodologique de diagnostic Cr/TP 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BENDJEBARA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825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12H 30 - 13H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fr-FR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</a:tr>
              <a:tr h="696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 30 - 15H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TP/TD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Fertilisation des sols et environnement Cr/TP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BAKHTI</a:t>
                      </a: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A/BENDJEBARA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U.T. Anglais Cr 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KHALOUF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02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15H00 – 16H 30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fr-FR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34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 – 18H 00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fr-FR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09628" y="4024"/>
            <a:ext cx="9667908" cy="9531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fr-FR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6050" algn="l"/>
              </a:tabLst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b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fr-FR" sz="1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SCIENCES DU SOL ET ENVIRONNEMENT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Ann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Universitaire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                         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Salle</a:t>
            </a:r>
            <a:r>
              <a:rPr kumimoji="0" lang="fr-FR" sz="1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06</a:t>
            </a:r>
            <a:endParaRPr kumimoji="0" lang="fr-FR" sz="1600" b="1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424" y="1"/>
            <a:ext cx="1080120" cy="99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81556" y="995015"/>
          <a:ext cx="8858250" cy="5695315"/>
        </p:xfrm>
        <a:graphic>
          <a:graphicData uri="http://schemas.openxmlformats.org/drawingml/2006/table">
            <a:tbl>
              <a:tblPr/>
              <a:tblGrid>
                <a:gridCol w="983615"/>
                <a:gridCol w="1742440"/>
                <a:gridCol w="822960"/>
                <a:gridCol w="1598930"/>
                <a:gridCol w="757555"/>
                <a:gridCol w="2004695"/>
                <a:gridCol w="948055"/>
              </a:tblGrid>
              <a:tr h="382270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Samedi</a:t>
                      </a:r>
                      <a:endParaRPr lang="fr-FR" sz="1200" b="1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08H00- 09H 30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/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Méthodologie de recherche  et expérimentation en scie alimentaire Cr/TD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GAOUAR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U.T. Éthique de l’entreprise Cr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BOUTERFA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09H30-  11H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Hygiène et sécurité des aliments Cr/TP 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BOUTERFA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Emballage et conditionnement Cr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OULD KADDOUR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Physiologie et analyse sensorielle des aliments Cr/TD/TP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KHAOUCHENE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11H00  12H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Hygiène et sécurité des aliments Cr/TP 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BOUTERFA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Traçabilité dans les industries alimentaires Cr 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</a:t>
                      </a:r>
                      <a:r>
                        <a:rPr lang="fr-FR" sz="1200" b="1" dirty="0" err="1" smtClean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BOUDEROUA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Physiologie et analyse sensorielle des aliments Cr/TD/TP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KHAOUCHENE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12H30- 13H30 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13H30  15H00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</a:t>
                      </a: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Gestion de projets agroalimentaire Cr/TD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(TAA/SPA/GAF)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BERBER. A </a:t>
                      </a:r>
                      <a:r>
                        <a:rPr lang="fr-FR" sz="12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Amphi 02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U.T. Législation et sécurité des aliments Cr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EL AFFIFI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Nutrition et diététique Cr/TD Mme. BELKACEMI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15H00  16H30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Marketing et création d’entreprise Cr/TD</a:t>
                      </a: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BERBER. A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 smtClean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Amphi 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02+Prodv4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16H30-18H00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293"/>
            <a:ext cx="309880" cy="3225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48664" y="-71462"/>
            <a:ext cx="8924223" cy="1029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  <a:tab pos="42989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fr-FR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                                                                     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TECHNOLOGIES AGRO-ALIMENTAIRE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Ann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Universitaire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                                     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Salle  01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680" y="44624"/>
            <a:ext cx="984738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5422" y="1366246"/>
          <a:ext cx="9779178" cy="5458464"/>
        </p:xfrm>
        <a:graphic>
          <a:graphicData uri="http://schemas.openxmlformats.org/drawingml/2006/table">
            <a:tbl>
              <a:tblPr/>
              <a:tblGrid>
                <a:gridCol w="1043857"/>
                <a:gridCol w="1599565"/>
                <a:gridCol w="1348105"/>
                <a:gridCol w="1921510"/>
                <a:gridCol w="982980"/>
                <a:gridCol w="1950085"/>
                <a:gridCol w="933076"/>
              </a:tblGrid>
              <a:tr h="265430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0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Samedi</a:t>
                      </a:r>
                      <a:endParaRPr lang="fr-FR" sz="10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24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 00 - 09H 30</a:t>
                      </a:r>
                      <a:endParaRPr lang="fr-FR" sz="10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TD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 M Amélioration génétique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Cr / TD</a:t>
                      </a:r>
                      <a:endParaRPr lang="fr-FR" sz="1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, </a:t>
                      </a:r>
                      <a:r>
                        <a:rPr lang="fr-FR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BERROUAGUIA</a:t>
                      </a:r>
                      <a:endParaRPr lang="fr-FR" sz="11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U,T Mécanisation dans les productions animales et bâtiments d’élevage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 TP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MEBARKI  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0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U,D Connaissances et maitrises des systèmes d’élevage Cr / TP </a:t>
                      </a:r>
                      <a:endParaRPr lang="fr-FR" sz="11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</a:t>
                      </a:r>
                      <a:r>
                        <a:rPr lang="fr-FR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BERROUAGUIA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KHAOUCHENEU,F Biologie et physiologie intégrée du muscle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 TD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KHAOUCHENE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 F Maitrise de la qualité des produits d’origine animales 1 (Lait)  Cr / TD /TP 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BERRIGHI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 00 - 12H 30</a:t>
                      </a:r>
                      <a:endParaRPr lang="fr-FR" sz="10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 F Hygiène alimentaire des produits animaux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 TP 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BOUDEROUA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U,D Traçabilité dans les industries d’élevage  Cr,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M, EL AFFIFI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 M Méthodologie de recherche et expérimentations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 TD /TP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</a:t>
                      </a:r>
                      <a:r>
                        <a:rPr lang="fr-FR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BERROUAGUIA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12H 30 - 13H 30</a:t>
                      </a:r>
                      <a:endParaRPr lang="fr-FR" sz="10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</a:tr>
              <a:tr h="1011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 30 - 15H 00</a:t>
                      </a:r>
                      <a:endParaRPr lang="fr-FR" sz="10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U,M, Gestion de projet de filière animale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/TD  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BERBER A (SPA/TAA/GAF)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Salle 02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 F Maitrise de la qualité de produits d’origine animales 2 (viande, oeufs) Cr/TD/TP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BELABES/Mme.KHAOUCHENE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 F Hygiène alimentaire des produits animaux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 TP 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BOUDEROUA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436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 00 - 16H 30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37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16H30- 18H00</a:t>
                      </a:r>
                      <a:endParaRPr kumimoji="0" lang="fr-F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" y="325590"/>
            <a:ext cx="170525" cy="29839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84406" tIns="42203" rIns="84406" bIns="0" numCol="1" anchor="ctr" anchorCtr="0" compatLnSpc="1">
            <a:spAutoFit/>
          </a:bodyPr>
          <a:lstStyle/>
          <a:p>
            <a:endParaRPr lang="fr-FR" sz="166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81637" y="387070"/>
            <a:ext cx="9667908" cy="80708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4406" tIns="42203" rIns="84406" bIns="42203" numCol="1" anchor="ctr" anchorCtr="0" compatLnSpc="1">
            <a:spAutoFit/>
          </a:bodyPr>
          <a:lstStyle/>
          <a:p>
            <a:pPr defTabSz="84391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651250" algn="l"/>
              </a:tabLst>
            </a:pPr>
            <a:r>
              <a:rPr lang="fr-FR" sz="129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lang="fr-FR" sz="10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fr-FR" sz="129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lang="fr-FR" sz="12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sz="129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29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FR" sz="129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lang="fr-FR" sz="166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843915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0" algn="l"/>
              </a:tabLst>
            </a:pPr>
            <a:r>
              <a:rPr lang="fr-FR" sz="129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lang="fr-FR" sz="12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9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                     </a:t>
            </a:r>
            <a:r>
              <a:rPr lang="fr-FR" sz="12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fr-FR" sz="129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SCIENCES DES  PRODUCTIONS  ANIMALES  </a:t>
            </a:r>
            <a:r>
              <a:rPr lang="fr-FR" sz="12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Ann</a:t>
            </a:r>
            <a:r>
              <a:rPr lang="fr-FR" sz="129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fr-FR" sz="12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Universitaire</a:t>
            </a:r>
            <a:r>
              <a:rPr lang="fr-FR" sz="129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12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29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r>
              <a:rPr lang="fr-FR" sz="1290" b="1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fr-FR" sz="129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                                          </a:t>
            </a:r>
            <a:r>
              <a:rPr lang="fr-FR" sz="1475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Salle</a:t>
            </a:r>
            <a:r>
              <a:rPr lang="fr-FR" sz="1475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02</a:t>
            </a:r>
            <a:endParaRPr lang="fr-FR" sz="1475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424" y="304962"/>
            <a:ext cx="1066800" cy="103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8464" y="1148740"/>
          <a:ext cx="9592576" cy="5017754"/>
        </p:xfrm>
        <a:graphic>
          <a:graphicData uri="http://schemas.openxmlformats.org/drawingml/2006/table">
            <a:tbl>
              <a:tblPr/>
              <a:tblGrid>
                <a:gridCol w="1119505"/>
                <a:gridCol w="1779905"/>
                <a:gridCol w="960737"/>
                <a:gridCol w="1789862"/>
                <a:gridCol w="1028700"/>
                <a:gridCol w="1870710"/>
                <a:gridCol w="1043157"/>
              </a:tblGrid>
              <a:tr h="37913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Samedi</a:t>
                      </a:r>
                      <a:endParaRPr lang="fr-FR" altLang="en-US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817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 00 - 09H 30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Physiopathologie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"/>
                        </a:lnSpc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 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09725" algn="l"/>
                        </a:tabLst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GALFOUT</a:t>
                      </a: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Épidémiologie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en    pathologie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végétale  Cr/TP               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Mme</a:t>
                      </a: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GALFOUT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Caractéristiques et taxonomie des acariens phytophage Cr/TP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 DJELMOUDI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Maladies et ravageurs des denrées stockées Cr/TP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M. 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LABDAOUI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Épidémiologie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en pathologie végétale  Cr/TP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Mme GALFOUT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Caractéristiques et taxonomie des acariens phytophage Cr/TP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 DJELMOUDI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681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 00 - 12H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Maladies et ravageurs des denrées stockées Cr/TP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M. 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LABDAOUI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Ornithologie agricole Cr/TD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DJELMOUDI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Écotoxicologie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BELHOUARI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257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12H 30 - 13H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</a:tr>
              <a:tr h="520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 30 - 15H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Législation phytosanitaire Gr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Chelef</a:t>
                      </a: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Analyse instrumentale Cr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CHERAIT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/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U.T Recherche bibliographique Cr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CHEMOURI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Prot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/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Prod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 00 - 16H 30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Phytopharmacie Cr Mme.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Chelef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altLang="en-US" sz="1200" b="1" kern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/>
                      <a:r>
                        <a:rPr lang="fr-FR" altLang="en-US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TD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 30-18H00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09628" y="160690"/>
            <a:ext cx="9667908" cy="8915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fr-FR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PROTECTION DES VÉGÉTAUX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Ann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Universitaire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                                        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Salle 04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728" y="8732"/>
            <a:ext cx="1066800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04608" y="1150096"/>
          <a:ext cx="9533697" cy="5460244"/>
        </p:xfrm>
        <a:graphic>
          <a:graphicData uri="http://schemas.openxmlformats.org/drawingml/2006/table">
            <a:tbl>
              <a:tblPr/>
              <a:tblGrid>
                <a:gridCol w="1144905"/>
                <a:gridCol w="1830108"/>
                <a:gridCol w="820555"/>
                <a:gridCol w="1938020"/>
                <a:gridCol w="993140"/>
                <a:gridCol w="2012315"/>
                <a:gridCol w="794654"/>
              </a:tblGrid>
              <a:tr h="360981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Samedi</a:t>
                      </a:r>
                      <a:endParaRPr lang="fr-FR" altLang="en-US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 00 - 09H 30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Entretien du verger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BOUBLENZA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Plantes ornementales, aromatiques et médicinales Cr/TP           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BOUZID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Récolte et conservation des produits Cr/TD             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 BOURMITA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Entretien du verger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BOUBLENZA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Plantes ornementales, aromatiques et médicinales Cr/TP           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BOUZID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Récolte et conservation des produits Cr/TD              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 BOURMITA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 00 - 12H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Analyse instrumentale Cr/TD/TP     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CHERAIT</a:t>
                      </a:r>
                      <a:endParaRPr lang="fr-FR" altLang="en-US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U.T. Environnement et développement durable Cr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BELHOUARI</a:t>
                      </a:r>
                      <a:endParaRPr lang="fr-FR" sz="18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dirty="0"/>
                        <a:t>/</a:t>
                      </a:r>
                      <a:endParaRPr lang="fr-FR" dirty="0"/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12H 30 - 13H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</a:tr>
              <a:tr h="922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 30 - 15H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Analyse instrumentale  Cr/TD/TP   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CHERAIT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altLang="en-US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Nutrition minérale Cr/TD 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KOUADRIA</a:t>
                      </a:r>
                      <a:endParaRPr lang="fr-FR" sz="18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Recherche bibliographique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CHEMOURI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Prod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/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Prot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 00 - 16H 30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Nutrition minérale Cr/TD 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KOUADRIA</a:t>
                      </a:r>
                      <a:endParaRPr lang="fr-FR" altLang="en-US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16H30 – 18H00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81636" y="-14772"/>
            <a:ext cx="9667908" cy="10452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fr-FR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PRODUCTION VÉGÉTALE  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Année Universitaire :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– 2025                                         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Salle 03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736" y="8732"/>
            <a:ext cx="1066800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6609" y="908720"/>
          <a:ext cx="9549130" cy="5894705"/>
        </p:xfrm>
        <a:graphic>
          <a:graphicData uri="http://schemas.openxmlformats.org/drawingml/2006/table">
            <a:tbl>
              <a:tblPr/>
              <a:tblGrid>
                <a:gridCol w="1084613"/>
                <a:gridCol w="1722755"/>
                <a:gridCol w="1070209"/>
                <a:gridCol w="1924050"/>
                <a:gridCol w="953135"/>
                <a:gridCol w="1825625"/>
                <a:gridCol w="968532"/>
              </a:tblGrid>
              <a:tr h="332105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Samedi</a:t>
                      </a:r>
                      <a:endParaRPr lang="fr-FR" sz="11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6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 00 - 09H 30</a:t>
                      </a:r>
                      <a:endParaRPr lang="fr-FR" sz="105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Aménagement de Territoire Cr 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LARID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r>
                        <a:rPr lang="fr-FR" sz="1100" dirty="0"/>
                        <a:t>/</a:t>
                      </a:r>
                      <a:endParaRPr lang="fr-FR" sz="1100" dirty="0"/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Agroforesterie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Cr/TD/TP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GHALEM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Exploitation forestière Cr/TD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Mme. GHALEM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05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Aménagement forestier Cr/TP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Mme. NAGGAR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r>
                        <a:rPr lang="fr-FR" sz="1100" dirty="0"/>
                        <a:t>/</a:t>
                      </a:r>
                      <a:endParaRPr lang="fr-FR" sz="1100" dirty="0"/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Aménagement des Parcours steppique Cr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EL MECHRI O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Exploitation forestière TD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GHALEM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</a:t>
                      </a:r>
                      <a:r>
                        <a:rPr lang="fr-FR" sz="1050" b="1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00</a:t>
                      </a:r>
                      <a:r>
                        <a:rPr lang="fr-FR" sz="105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- 12H 30</a:t>
                      </a:r>
                      <a:endParaRPr lang="fr-FR" sz="105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Aménagement forestier Cr/TP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Mme. NAGGAR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r>
                        <a:rPr lang="fr-FR" sz="1100" dirty="0"/>
                        <a:t>/</a:t>
                      </a:r>
                      <a:endParaRPr lang="fr-FR" sz="1100" dirty="0"/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Aménagement des Parcours steppique Cr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</a:t>
                      </a: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EL MECHRI O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Pépinière plants et semances </a:t>
                      </a:r>
                      <a:endParaRPr lang="fr-FR" sz="1100" b="1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Cr/TP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GHOMARI</a:t>
                      </a:r>
                      <a:endParaRPr kumimoji="0" lang="fr-FR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/</a:t>
                      </a:r>
                      <a:endParaRPr lang="fr-FR" sz="1100" dirty="0"/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96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 30 - 15H 00</a:t>
                      </a:r>
                      <a:endParaRPr lang="fr-FR" sz="105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Gestion des Entreprises et des Projets Cr/TD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BERBER-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Amphi 02 (GAF/SPA/TAA)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fr-F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Inventaire des peuplements forestiers Cr/TD/TP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NAGGAR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Méthodologie de recherche </a:t>
                      </a:r>
                      <a:endParaRPr lang="fr-FR" sz="11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GHALEM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 0 - 16H 30</a:t>
                      </a:r>
                      <a:endParaRPr kumimoji="0" lang="fr-F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SIG et traitement d’image Cr/TD    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FERAH</a:t>
                      </a:r>
                      <a:endParaRPr lang="fr-FR" sz="11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1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3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 30 – 17H30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09628" y="91484"/>
            <a:ext cx="9667908" cy="7988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fr-FR" sz="16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fr-FR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AMÉNAGEMENT ET GESTION DES FORÊTS</a:t>
            </a: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Ann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Universitaire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                                            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Salle</a:t>
            </a:r>
            <a:r>
              <a:rPr kumimoji="0" lang="fr-FR" sz="1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05</a:t>
            </a:r>
            <a:endParaRPr kumimoji="0" lang="fr-FR" sz="14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744" y="-88012"/>
            <a:ext cx="1066800" cy="924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7414</Words>
  <Application>WPS Presentation</Application>
  <PresentationFormat>Format A4 (210 x 297 mm)</PresentationFormat>
  <Paragraphs>772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Cambria</vt:lpstr>
      <vt:lpstr>Calibri</vt:lpstr>
      <vt:lpstr>Calibri</vt:lpstr>
      <vt:lpstr>Times New Roman</vt:lpstr>
      <vt:lpstr>Microsoft YaHei</vt:lpstr>
      <vt:lpstr>Arial Unicode MS</vt:lpstr>
      <vt:lpstr>Thème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ep3</dc:creator>
  <cp:lastModifiedBy>mohammed</cp:lastModifiedBy>
  <cp:revision>368</cp:revision>
  <dcterms:created xsi:type="dcterms:W3CDTF">2018-01-23T13:36:00Z</dcterms:created>
  <dcterms:modified xsi:type="dcterms:W3CDTF">2024-10-05T18:48:08Z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827414DC3F264397B11C3B7792CC28D8_13</vt:lpwstr>
  </property>
  <property fmtid="{D5CDD505-2E9C-101B-9397-08002B2CF9AE}" pid="3" name="KSOProductBuildVer">
    <vt:lpwstr>1036-12.2.0.17153</vt:lpwstr>
  </property>
</Properties>
</file>