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59" r:id="rId4"/>
    <p:sldId id="260" r:id="rId5"/>
    <p:sldId id="274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594" y="58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  <a:endParaRPr lang="fr-FR"/>
          </a:p>
          <a:p>
            <a:pPr lvl="1"/>
            <a:r>
              <a:rPr lang="fr-FR"/>
              <a:t>Deuxième niveau</a:t>
            </a:r>
            <a:endParaRPr lang="fr-FR"/>
          </a:p>
          <a:p>
            <a:pPr lvl="2"/>
            <a:r>
              <a:rPr lang="fr-FR"/>
              <a:t>Troisième niveau</a:t>
            </a:r>
            <a:endParaRPr lang="fr-FR"/>
          </a:p>
          <a:p>
            <a:pPr lvl="3"/>
            <a:r>
              <a:rPr lang="fr-FR"/>
              <a:t>Quatrième niveau</a:t>
            </a:r>
            <a:endParaRPr lang="fr-FR"/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A2156-1C5B-4C1B-8960-734502F37C94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3AE9B-D855-4FFF-9AFB-3CC065D47123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07504" y="1069872"/>
          <a:ext cx="8971209" cy="5755005"/>
        </p:xfrm>
        <a:graphic>
          <a:graphicData uri="http://schemas.openxmlformats.org/drawingml/2006/table">
            <a:tbl>
              <a:tblPr/>
              <a:tblGrid>
                <a:gridCol w="989163"/>
                <a:gridCol w="1744345"/>
                <a:gridCol w="875665"/>
                <a:gridCol w="1876425"/>
                <a:gridCol w="699135"/>
                <a:gridCol w="1906270"/>
                <a:gridCol w="880206"/>
              </a:tblGrid>
              <a:tr h="408940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Samedi</a:t>
                      </a:r>
                      <a:endParaRPr lang="fr-FR" altLang="en-US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818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08H 00 - 09H 30</a:t>
                      </a:r>
                      <a:endParaRPr lang="fr-FR" sz="10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U,D Reproduction, lactation et croissance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 TD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 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LITIM/Mr BOUROUAGUIA</a:t>
                      </a:r>
                      <a:endParaRPr lang="fr-FR" altLang="en-US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altLang="en-US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TD</a:t>
                      </a:r>
                      <a:endParaRPr lang="fr-FR" altLang="en-US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U,T Veille documentaire et recherche bibliographique Cr,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GAOUAR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09H 30 - 11H 00</a:t>
                      </a:r>
                      <a:endParaRPr lang="fr-FR" sz="10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 M 2 Toxicologie Alimentaire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CHERAIT</a:t>
                      </a:r>
                      <a:endParaRPr lang="fr-FR" altLang="en-US" sz="1200" b="1" kern="12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U,F</a:t>
                      </a: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Nutrition et métabolisme des nutriments</a:t>
                      </a: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(RUMINANTS) 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 TP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M, EL AFFIFI/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M, BARKA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U, F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Aliments de bétail et valeurs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nutritionnelles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 / TD / TP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M. BELABES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9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11H 00 - 12H 30</a:t>
                      </a:r>
                      <a:endParaRPr lang="fr-FR" sz="10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 M 1 Santé animale 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/TD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EL AFFIFI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U,M Statistiques appliquées Cr / TD 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BOUTELDJA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SPA/SSE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U, F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Aliments de bétail et valeurs</a:t>
                      </a: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nutritionnelles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Cr / TD / TP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M. BELABES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vert="vert27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072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13H 30 - 15H 00</a:t>
                      </a:r>
                      <a:endParaRPr lang="fr-FR" sz="10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altLang="en-US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TD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U, M,</a:t>
                      </a: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Système de production et caractéristiques des produits agricoles 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 / 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Mme. BERRIGHI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 D, Anglais Cr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AIT OUFELLA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(TAA,SPA) 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15H 00 - 16H 30</a:t>
                      </a:r>
                      <a:endParaRPr lang="fr-FR" sz="10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U,T Méthodologie de travail Cr,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GHOMARI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(SPA/TAA)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altLang="en-US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        /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U,F, Nutrition et métabolisme des nutriments (monogastriques) 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M, BELABES Cr / TP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/>
                      <a:r>
                        <a:rPr lang="fr-FR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TD/TP</a:t>
                      </a: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391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16H 30-18H 00</a:t>
                      </a:r>
                      <a:endParaRPr lang="fr-FR" sz="10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TD/TP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67017"/>
            <a:ext cx="184731" cy="3231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0265" y="-53903"/>
            <a:ext cx="8924223" cy="10604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956050" algn="l"/>
              </a:tabLst>
            </a:pPr>
            <a:r>
              <a:rPr lang="fr-F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lang="fr-FR" sz="11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fr-F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lang="fr-FR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fr-FR" sz="1400" b="1" baseline="30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F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956050" algn="l"/>
              </a:tabLst>
            </a:pPr>
            <a:r>
              <a:rPr lang="fr-FR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lang="fr-FR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                      </a:t>
            </a:r>
            <a:r>
              <a:rPr lang="fr-FR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fr-F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SCIENCES DES PRODUCTIONS ANIMALES  </a:t>
            </a:r>
            <a:r>
              <a:rPr lang="fr-FR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Année Universitaire : </a:t>
            </a:r>
            <a:r>
              <a:rPr lang="fr-FR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2024– 2025</a:t>
            </a:r>
            <a:endParaRPr lang="fr-FR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978515" y="693233"/>
            <a:ext cx="2122270" cy="30670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3956050" algn="l"/>
              </a:tabLst>
            </a:pPr>
            <a:r>
              <a:rPr lang="fr-FR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Salle 07</a:t>
            </a:r>
            <a:endParaRPr lang="fr-F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766" y="-27384"/>
            <a:ext cx="984738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93291" y="1163619"/>
          <a:ext cx="8947542" cy="5629260"/>
        </p:xfrm>
        <a:graphic>
          <a:graphicData uri="http://schemas.openxmlformats.org/drawingml/2006/table">
            <a:tbl>
              <a:tblPr/>
              <a:tblGrid>
                <a:gridCol w="1214120"/>
                <a:gridCol w="1767205"/>
                <a:gridCol w="1012612"/>
                <a:gridCol w="1349375"/>
                <a:gridCol w="1052830"/>
                <a:gridCol w="1671955"/>
                <a:gridCol w="879445"/>
              </a:tblGrid>
              <a:tr h="451526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Samedi</a:t>
                      </a:r>
                      <a:endParaRPr lang="fr-FR" altLang="en-US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62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08H 00 - 09H30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Anatomie et physiologie des insectes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OUADAH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Biocénose des sols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M. BOUTAIBA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 Nématologie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Cr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OUADAH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09H 30 - 11H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Interactions plantes / pathogènes </a:t>
                      </a:r>
                      <a:r>
                        <a:rPr lang="fr-FR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1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GALFOUT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Interactions plantes / insectes </a:t>
                      </a:r>
                      <a:r>
                        <a:rPr lang="fr-FR" sz="1200" b="1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Mme</a:t>
                      </a: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CHELEF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cPr marL="24247" marR="242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8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11H00 – 12H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Anatomie et physiologie des insectes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OUADAH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Agro-météorologie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Prot/Prod Cr (salle 4)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MEBARKI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Anglais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AIT OUFELLA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vert="vert27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03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13H30 - 15H 00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Dynamique des populations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ZAID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Expérimentation agricole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Prot/Prod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</a:t>
                      </a:r>
                      <a:r>
                        <a:rPr lang="fr-FR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BOUTELDJA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Biocénotique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 Cr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LAMINE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15H 00 - 16H 30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Dynamique des populations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ZAID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TP/TD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TD/TP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16H30-18H00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TP/TD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67017"/>
            <a:ext cx="184731" cy="3231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endParaRPr lang="fr-F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2273" y="468"/>
            <a:ext cx="8924223" cy="10147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fr-FR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                    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PROTECTION DES VÉGÉTAUX  </a:t>
            </a:r>
            <a:r>
              <a: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Année Universitaire :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2024– 2025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067944" y="549285"/>
            <a:ext cx="2592288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(Salle </a:t>
            </a:r>
            <a:r>
              <a:rPr lang="fr-FR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fr-FR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766" y="-27384"/>
            <a:ext cx="984738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07504" y="1103292"/>
          <a:ext cx="8851764" cy="5655173"/>
        </p:xfrm>
        <a:graphic>
          <a:graphicData uri="http://schemas.openxmlformats.org/drawingml/2006/table">
            <a:tbl>
              <a:tblPr/>
              <a:tblGrid>
                <a:gridCol w="1146908"/>
                <a:gridCol w="1678305"/>
                <a:gridCol w="848995"/>
                <a:gridCol w="1598295"/>
                <a:gridCol w="1011640"/>
                <a:gridCol w="1742440"/>
                <a:gridCol w="825181"/>
              </a:tblGrid>
              <a:tr h="445713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Samedi</a:t>
                      </a:r>
                      <a:endParaRPr lang="fr-FR" sz="1200" b="1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88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08H 00 - 09H 30</a:t>
                      </a:r>
                      <a:endParaRPr lang="fr-FR" sz="1200" b="1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U.F. Grandes cultures Cr/TD/TP</a:t>
                      </a:r>
                      <a:endParaRPr kumimoji="0" lang="fr-FR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 BOUTAIBA</a:t>
                      </a:r>
                      <a:endParaRPr kumimoji="0" lang="fr-FR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U.F. Amélioration génétique des plantes Cr/TD/TP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Mme. KOUADRIA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3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09H 30 - 11H 00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U.F. Grandes cultures Cr/TD/TP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 BOUTAIBA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U.F. Amélioration génétique des plantes Cr/TD/TP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Mme. KOUADRIA</a:t>
                      </a: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 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U.F. Arboriculture générale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Mme</a:t>
                      </a: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CHEMOURI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11H 00 - 12H 30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U.F. Culture maraichère Cr/TP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Mme CHELEF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U.D. Agro-météorologie Cr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M. MEBARKI</a:t>
                      </a:r>
                      <a:endParaRPr lang="fr-FR" sz="1200" b="1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200" b="1" dirty="0" err="1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Prod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/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Prot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 (Salle 02)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84406" marR="8440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U.F. Arboriculture générale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Mme CHEMOURI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12H 30 - 13H30</a:t>
                      </a:r>
                      <a:endParaRPr lang="fr-FR" sz="1200" b="1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9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13H 30 – 15H 00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U.M. Expérimentation agricole  Cr/TD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Mme. BOUTELDJA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 err="1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ProdV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/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ProtV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U.M. Morphogenèses et régulation physiologique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Mme. MEHDEB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15H 00 - 16H 30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U.T. Gestion et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markting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Cr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Mme BERBER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+TAA 5</a:t>
                      </a:r>
                      <a:r>
                        <a:rPr lang="fr-FR" sz="1200" b="1" baseline="30000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ème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 An</a:t>
                      </a:r>
                      <a:endParaRPr lang="fr-FR" sz="1200" b="1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/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Amphi 02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U.T.  Anglais Cr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(GAF,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Prod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V)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Khalouf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16H 30 - 18H 00</a:t>
                      </a:r>
                      <a:endParaRPr lang="fr-FR" sz="1200" dirty="0"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67017"/>
            <a:ext cx="184731" cy="3231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endParaRPr lang="fr-F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2273" y="-26918"/>
            <a:ext cx="8924223" cy="10147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fr-FR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                    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PRODUCTION VÉGÉTALE  </a:t>
            </a:r>
            <a:r>
              <a: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Année Universitaire :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2024– 2025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779912" y="720379"/>
            <a:ext cx="2880320" cy="368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Salle star 02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fr-FR" sz="2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0938"/>
            <a:ext cx="984738" cy="869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07504" y="1292380"/>
          <a:ext cx="8954979" cy="5426843"/>
        </p:xfrm>
        <a:graphic>
          <a:graphicData uri="http://schemas.openxmlformats.org/drawingml/2006/table">
            <a:tbl>
              <a:tblPr/>
              <a:tblGrid>
                <a:gridCol w="1075055"/>
                <a:gridCol w="1864852"/>
                <a:gridCol w="790670"/>
                <a:gridCol w="1562735"/>
                <a:gridCol w="966470"/>
                <a:gridCol w="1775460"/>
                <a:gridCol w="919737"/>
              </a:tblGrid>
              <a:tr h="465957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Samedi</a:t>
                      </a:r>
                      <a:endParaRPr lang="fr-FR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08H 00 - 09H 30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U.F. Microbiologie alimentaire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M. BEKADA/Mme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Ould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Kaddour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Enzymologie et génie enzymatique  Cr (Master) </a:t>
                      </a:r>
                      <a:endParaRPr lang="fr-FR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Mme. </a:t>
                      </a:r>
                      <a:r>
                        <a:rPr lang="fr-FR" sz="1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Ould</a:t>
                      </a:r>
                      <a:r>
                        <a:rPr lang="fr-F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fr-FR" sz="1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Kaddour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U.F. Biochimie Alimentaire 1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Mme. BOUDEROUA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   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09H 30 - 11H 00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Microbiologie alimentaire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M. BEKADA/Mme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Ould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Kaddour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</a:rPr>
                        <a:t>U.F. T.I.A- Sucre 2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 Unicode MS" panose="020B0604020202020204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Mr.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Bourmita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 Unicode MS" panose="020B0604020202020204" charset="-122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U.F. Biochimie Alimentaire 1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Mme. BOUDEROUA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14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11H</a:t>
                      </a:r>
                      <a:r>
                        <a:rPr lang="fr-FR" sz="1200" b="1" kern="12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00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 – 12H 30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  <a:sym typeface="+mn-ea"/>
                        </a:rPr>
                        <a:t>U.D. Métabolisme énergétique et protéique Cr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 Unicode MS" panose="020B0604020202020204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Mme. </a:t>
                      </a:r>
                      <a:r>
                        <a:rPr lang="fr-FR" sz="1200" b="1" dirty="0" err="1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BELKACEMI</a:t>
                      </a:r>
                      <a:endParaRPr lang="fr-FR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endParaRPr lang="fr-FR" altLang="en-US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U.F. T. I. A</a:t>
                      </a:r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–Lait 1 Cr/TP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-corps gras 3 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Mr.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Bourmita/Mme. BENKRIZI</a:t>
                      </a: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</a:rPr>
                        <a:t>U.F. </a:t>
                      </a:r>
                      <a:r>
                        <a:rPr lang="fr-FR" sz="1200" b="1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</a:rPr>
                        <a:t>T.I.A</a:t>
                      </a:r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 Unicode MS" panose="020B0604020202020204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</a:rPr>
                        <a:t>Viandes</a:t>
                      </a:r>
                      <a:r>
                        <a:rPr lang="fr-FR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</a:rPr>
                        <a:t> et poissons 4 Cr/TP</a:t>
                      </a:r>
                      <a:endParaRPr lang="fr-FR" sz="1200" b="1" kern="1200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 Unicode MS" panose="020B0604020202020204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</a:rPr>
                        <a:t>Mme. </a:t>
                      </a:r>
                      <a:r>
                        <a:rPr lang="fr-FR" sz="1200" b="1" kern="12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</a:rPr>
                        <a:t>Berrighi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6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fr-FR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13H 30 - 15H 00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altLang="en-US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TD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U.M. Analyse instrumentale 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Mme. BENKRIZI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U.M. Anglais Cr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AIT OUFELLA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  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Salle 07                         (TAA,SPA)1/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1/15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15H 00 - 16H 30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  <a:sym typeface="+mn-ea"/>
                        </a:rPr>
                        <a:t>U.T. Méthodologie de travail Cr 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(SPA/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TAA</a:t>
                      </a:r>
                      <a:r>
                        <a:rPr lang="fr-FR" sz="1200" b="1" dirty="0" smtClean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)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 Unicode MS" panose="020B0604020202020204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</a:t>
                      </a:r>
                      <a:r>
                        <a:rPr lang="fr-FR" sz="1200" b="1" dirty="0" err="1" smtClean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GHOMARI</a:t>
                      </a:r>
                      <a:r>
                        <a:rPr lang="fr-FR" sz="1200" b="1" baseline="0" dirty="0" smtClean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endParaRPr lang="fr-FR" sz="1200" b="1" baseline="0" dirty="0" smtClean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/>
                      <a:r>
                        <a:rPr lang="fr-FR" sz="1200" b="1" dirty="0" smtClean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fr-F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Salle 07 </a:t>
                      </a:r>
                      <a:endParaRPr lang="fr-FR" altLang="en-US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 Unicode MS" panose="020B0604020202020204" charset="-122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U.D. Toxicologie Allergologie Cr</a:t>
                      </a:r>
                      <a:endParaRPr kumimoji="0" lang="fr-F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 Mme. CHERAIT</a:t>
                      </a:r>
                      <a:endParaRPr lang="fr-FR" sz="1200" b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U.M. Statistique et informatique Cr/TP</a:t>
                      </a:r>
                      <a:endParaRPr lang="fr-FR" sz="1200" b="1" baseline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Mme. </a:t>
                      </a:r>
                      <a:r>
                        <a:rPr lang="fr-FR" sz="1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Liazid</a:t>
                      </a:r>
                      <a:endParaRPr lang="fr-FR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200" b="1" kern="12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</a:rPr>
                        <a:t>16H 30 - 18H 00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 Unicode MS" panose="020B0604020202020204" charset="-122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 Unicode MS" panose="020B0604020202020204" charset="-122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Times New Roman" panose="02020603050405020304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67017"/>
            <a:ext cx="184731" cy="3231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endParaRPr lang="fr-F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07504" y="691"/>
            <a:ext cx="8924223" cy="10604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fr-FR" sz="14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                    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TECHNOLOGIES AGROALIMENTAIRES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Année Universitaire :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2024– 2025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044458" y="549345"/>
            <a:ext cx="1912340" cy="398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20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Salle 09</a:t>
            </a:r>
            <a:endParaRPr kumimoji="0" lang="fr-FR" sz="2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742" y="44625"/>
            <a:ext cx="984738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79961" y="1340591"/>
          <a:ext cx="8766810" cy="5358130"/>
        </p:xfrm>
        <a:graphic>
          <a:graphicData uri="http://schemas.openxmlformats.org/drawingml/2006/table">
            <a:tbl>
              <a:tblPr/>
              <a:tblGrid>
                <a:gridCol w="1147445"/>
                <a:gridCol w="1579245"/>
                <a:gridCol w="870549"/>
                <a:gridCol w="1569720"/>
                <a:gridCol w="824230"/>
                <a:gridCol w="1964690"/>
                <a:gridCol w="810895"/>
              </a:tblGrid>
              <a:tr h="331809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Samedi</a:t>
                      </a:r>
                      <a:endParaRPr lang="fr-FR" altLang="en-US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68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08H 00 - 09H 30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Ecologie forestière Cr/TP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BOUZID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Pédologie Forestière  Cr/TP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M. KHATEM R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09H 30 - 11H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Hydrologie et aménagement des bassins versant Cr/TD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KOURAT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Défense des forêts contre les incendies 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KHATEM R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Sylviculture  Cr/TP</a:t>
                      </a: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Mme. BOUBLINZA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11H</a:t>
                      </a:r>
                      <a:r>
                        <a:rPr lang="fr-FR" sz="1200" b="1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00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- 12H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Botanique et dendrologie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BOUBLENZA</a:t>
                      </a:r>
                      <a:endParaRPr lang="fr-FR" altLang="en-US" sz="1200" b="1" kern="12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kern="1200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Cartographie et </a:t>
                      </a:r>
                      <a:r>
                        <a:rPr lang="fr-FR" sz="1200" b="1" dirty="0" err="1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télétédection</a:t>
                      </a: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M.FERRAH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GAF/SSE  star tup 01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Bioclimatologie Cr/TD 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</a:t>
                      </a: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FETTOUCH</a:t>
                      </a:r>
                      <a:endParaRPr lang="fr-FR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KOURAT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kern="12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2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13H 30 - 15H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Ressources phytogénétiques Cr/TP 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GHOMARI</a:t>
                      </a:r>
                      <a:endParaRPr lang="fr-FR" altLang="en-US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TP/TD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U.T. Sociologie et Développement Rurale </a:t>
                      </a:r>
                      <a:endParaRPr lang="fr-FR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effectLst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LARID</a:t>
                      </a:r>
                      <a:endParaRPr lang="fr-FR" sz="1200" b="1" kern="12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15H 00 - 16H 30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TP/TD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U.T. Anglais Cr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( GAF/ </a:t>
                      </a:r>
                      <a:r>
                        <a:rPr lang="fr-FR" sz="1200" b="1" dirty="0" err="1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Prod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V)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Mme KHALOUF</a:t>
                      </a:r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Salle star tup 02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1200" b="1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16H30 – 18H 00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buNone/>
                      </a:pPr>
                      <a:endParaRPr lang="fr-FR" altLang="en-US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TP/TD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67017"/>
            <a:ext cx="184731" cy="3231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endParaRPr lang="fr-F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01195" y="168240"/>
            <a:ext cx="8924223" cy="8915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fr-FR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6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 </a:t>
            </a:r>
            <a:r>
              <a:rPr lang="fr-FR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AMÉNAGEMENT ET GESTION DES FORÊTS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Année Universitaire :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2024– 2025                                              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Salle  physique</a:t>
            </a:r>
            <a:endParaRPr kumimoji="0" lang="fr-FR" sz="1600" b="1" i="0" u="none" strike="noStrike" cap="none" normalizeH="0" dirty="0">
              <a:ln>
                <a:noFill/>
              </a:ln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7149" y="80740"/>
            <a:ext cx="984738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31644" y="1274608"/>
          <a:ext cx="8726170" cy="5716905"/>
        </p:xfrm>
        <a:graphic>
          <a:graphicData uri="http://schemas.openxmlformats.org/drawingml/2006/table">
            <a:tbl>
              <a:tblPr/>
              <a:tblGrid>
                <a:gridCol w="1188085"/>
                <a:gridCol w="1729740"/>
                <a:gridCol w="723900"/>
                <a:gridCol w="1908810"/>
                <a:gridCol w="539581"/>
                <a:gridCol w="1934210"/>
                <a:gridCol w="701675"/>
              </a:tblGrid>
              <a:tr h="514985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 Horaire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altLang="en-US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Samedi</a:t>
                      </a:r>
                      <a:endParaRPr lang="fr-FR" altLang="en-US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Dimanche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Lundi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Mardi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Mercredi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Jeudi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63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08H 00 - 09H30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TD              </a:t>
                      </a:r>
                      <a:endParaRPr lang="fr-FR" altLang="en-US" sz="1200" b="1" kern="1200" noProof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Physique des sols Cr/TD/TP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Mme FETTOUCH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kumimoji="0" lang="fr-FR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TD</a:t>
                      </a:r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09H 30 - 11H00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Structure et fonctionnement des écosystèmes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BOUZID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Physique des sols Cr/TD/TP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Mme FETTOUCH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t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U.F. Biologie des sols Cr/TD/TP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Mme</a:t>
                      </a:r>
                      <a:r>
                        <a:rPr lang="fr-FR" sz="1200" b="1" kern="1200" baseline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NEGGAZ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t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941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11H 00 - 12H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Structure et fonctionnement des écosystèmes Cr/TP</a:t>
                      </a:r>
                      <a:endParaRPr lang="fr-FR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BOUZID</a:t>
                      </a: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endParaRPr lang="fr-FR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kern="1200" noProof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kern="1200" noProof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U.M. Analyse et expérimentation Cr/TD/TP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Mme. BOUTELDJA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SSE/SPA (S 02)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U.F. Biologie des sols Cr/TD/TP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Mme NEGGAZ </a:t>
                      </a:r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2763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endParaRPr lang="fr-FR" altLang="en-US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72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13H 30 - 15H 00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Cartographie et télédétection Cr/TP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FERAH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SSE/GAF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Salle star up 01</a:t>
                      </a:r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TD</a:t>
                      </a:r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Micromorphologie Cr/TD/TP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BAKHTI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578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15H 00 - 16H 30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 </a:t>
                      </a:r>
                      <a:r>
                        <a:rPr lang="fr-FR" sz="1200" b="1" noProof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U.T. Histoire, philosophie et sociologie de la </a:t>
                      </a:r>
                      <a:r>
                        <a:rPr lang="fr-FR" sz="1200" b="1" noProof="0" dirty="0" err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sci</a:t>
                      </a:r>
                      <a:r>
                        <a:rPr lang="fr-FR" sz="1200" b="1" noProof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 du sol Cr</a:t>
                      </a:r>
                      <a:endParaRPr lang="fr-FR" sz="1200" b="1" kern="1200" noProof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fr-FR" sz="1200" b="1" noProof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BENDJEBARA</a:t>
                      </a:r>
                      <a:endParaRPr lang="fr-FR" altLang="en-US" sz="1200" b="1" kern="1200" noProof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U.D. Micromorphologie Cr/TD/TP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  <a:sym typeface="+mn-ea"/>
                        </a:rPr>
                        <a:t>M. BAKHTI</a:t>
                      </a:r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kumimoji="0" lang="fr-FR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394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16H</a:t>
                      </a:r>
                      <a:r>
                        <a:rPr lang="fr-FR" sz="1200" b="1" baseline="0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30- 18H00</a:t>
                      </a:r>
                      <a:endParaRPr lang="fr-FR" sz="1200" b="1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altLang="en-US" sz="12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TP/TD</a:t>
                      </a:r>
                      <a:endParaRPr lang="fr-FR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latin typeface="Times New Roman" panose="020206030504050203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fr-FR" sz="1200" dirty="0">
                        <a:latin typeface="Times New Roman" panose="020206030504050203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382" marR="2238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67017"/>
            <a:ext cx="184731" cy="3231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0" numCol="1" anchor="ctr" anchorCtr="0" compatLnSpc="1">
            <a:spAutoFit/>
          </a:bodyPr>
          <a:lstStyle/>
          <a:p>
            <a:endParaRPr lang="fr-FR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631"/>
            <a:ext cx="8924223" cy="12452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DEPARTEMENT DEUXIEME CYCLE</a:t>
            </a:r>
            <a:r>
              <a:rPr kumimoji="0" 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EMPLOI DU TEMPS</a:t>
            </a:r>
            <a:r>
              <a:rPr kumimoji="0" lang="fr-F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fr-FR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kumimoji="0" lang="fr-FR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Année 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                    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</a:t>
            </a:r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SCIENCES DU SOL ET ENVIRONNEMENT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Ann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Universitaire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kumimoji="0" 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</a:t>
            </a: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131840" y="816292"/>
            <a:ext cx="4032448" cy="33718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956050" algn="l"/>
              </a:tabLst>
            </a:pP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Salle star 1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766" y="-27384"/>
            <a:ext cx="984738" cy="111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6949</Words>
  <Application>WPS Presentation</Application>
  <PresentationFormat>Affichage à l'écran (4:3)</PresentationFormat>
  <Paragraphs>769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Cambria</vt:lpstr>
      <vt:lpstr>Calibri</vt:lpstr>
      <vt:lpstr>Times New Roman</vt:lpstr>
      <vt:lpstr>Arial Unicode MS</vt:lpstr>
      <vt:lpstr>Calibri</vt:lpstr>
      <vt:lpstr>Microsoft YaHei</vt:lpstr>
      <vt:lpstr>Thème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rdkc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mohammed</dc:creator>
  <cp:lastModifiedBy>mohammed</cp:lastModifiedBy>
  <cp:revision>116</cp:revision>
  <dcterms:created xsi:type="dcterms:W3CDTF">2023-09-19T17:41:00Z</dcterms:created>
  <dcterms:modified xsi:type="dcterms:W3CDTF">2024-10-05T18:46:15Z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0C1E3F2F4F05468BBD1B1E1278447B82_13</vt:lpwstr>
  </property>
  <property fmtid="{D5CDD505-2E9C-101B-9397-08002B2CF9AE}" pid="3" name="KSOProductBuildVer">
    <vt:lpwstr>1036-12.2.0.17153</vt:lpwstr>
  </property>
</Properties>
</file>